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3"/>
  </p:handoutMasterIdLst>
  <p:sldIdLst>
    <p:sldId id="262" r:id="rId2"/>
    <p:sldId id="258" r:id="rId3"/>
    <p:sldId id="257" r:id="rId4"/>
    <p:sldId id="259" r:id="rId5"/>
    <p:sldId id="263" r:id="rId6"/>
    <p:sldId id="264" r:id="rId7"/>
    <p:sldId id="265" r:id="rId8"/>
    <p:sldId id="266" r:id="rId9"/>
    <p:sldId id="267" r:id="rId10"/>
    <p:sldId id="269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0CB4F52-70BB-4A85-8313-B1AC7F944B16}">
          <p14:sldIdLst>
            <p14:sldId id="262"/>
            <p14:sldId id="258"/>
            <p14:sldId id="257"/>
            <p14:sldId id="259"/>
            <p14:sldId id="263"/>
            <p14:sldId id="264"/>
            <p14:sldId id="265"/>
            <p14:sldId id="266"/>
            <p14:sldId id="267"/>
            <p14:sldId id="269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38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9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38"/>
    </p:cViewPr>
  </p:sorterViewPr>
  <p:notesViewPr>
    <p:cSldViewPr snapToGrid="0">
      <p:cViewPr varScale="1">
        <p:scale>
          <a:sx n="39" d="100"/>
          <a:sy n="39" d="100"/>
        </p:scale>
        <p:origin x="219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14898-3479-45A5-94B1-56C791F6B087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EEE63-9D1A-4510-99BD-232C594F8A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697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7564" y="2198452"/>
            <a:ext cx="6180503" cy="227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96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5034" y="76200"/>
            <a:ext cx="8596668" cy="51435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Злато трав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228600" y="1123951"/>
            <a:ext cx="11772900" cy="5734050"/>
          </a:xfrm>
        </p:spPr>
        <p:txBody>
          <a:bodyPr>
            <a:normAutofit/>
          </a:bodyPr>
          <a:lstStyle/>
          <a:p>
            <a:pPr algn="l"/>
            <a:r>
              <a:rPr lang="uk-UA" b="1" i="1" dirty="0" smtClean="0">
                <a:solidFill>
                  <a:schemeClr val="tx1"/>
                </a:solidFill>
              </a:rPr>
              <a:t>1. Мило для інтимної гігієни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chemeClr val="tx1"/>
                </a:solidFill>
              </a:rPr>
              <a:t>До складу входять  натуральні </a:t>
            </a:r>
            <a:r>
              <a:rPr lang="uk-UA" b="1" i="1" dirty="0" err="1" smtClean="0">
                <a:solidFill>
                  <a:schemeClr val="tx1"/>
                </a:solidFill>
              </a:rPr>
              <a:t>екстакрти</a:t>
            </a:r>
            <a:r>
              <a:rPr lang="uk-UA" b="1" i="1" dirty="0" smtClean="0">
                <a:solidFill>
                  <a:schemeClr val="tx1"/>
                </a:solidFill>
              </a:rPr>
              <a:t> </a:t>
            </a:r>
            <a:r>
              <a:rPr lang="uk-UA" b="1" i="1" dirty="0" err="1" smtClean="0">
                <a:solidFill>
                  <a:schemeClr val="tx1"/>
                </a:solidFill>
              </a:rPr>
              <a:t>Волошки,Троянди</a:t>
            </a:r>
            <a:r>
              <a:rPr lang="uk-UA" b="1" i="1" dirty="0" smtClean="0">
                <a:solidFill>
                  <a:schemeClr val="tx1"/>
                </a:solidFill>
              </a:rPr>
              <a:t>, </a:t>
            </a:r>
            <a:r>
              <a:rPr lang="uk-UA" b="1" i="1" dirty="0" err="1" smtClean="0">
                <a:solidFill>
                  <a:schemeClr val="tx1"/>
                </a:solidFill>
              </a:rPr>
              <a:t>Піону</a:t>
            </a:r>
            <a:r>
              <a:rPr lang="uk-UA" b="1" i="1" dirty="0" smtClean="0">
                <a:solidFill>
                  <a:schemeClr val="tx1"/>
                </a:solidFill>
              </a:rPr>
              <a:t>, </a:t>
            </a:r>
            <a:r>
              <a:rPr lang="uk-UA" b="1" i="1" dirty="0" err="1" smtClean="0">
                <a:solidFill>
                  <a:schemeClr val="tx1"/>
                </a:solidFill>
              </a:rPr>
              <a:t>яки</a:t>
            </a:r>
            <a:r>
              <a:rPr lang="uk-UA" b="1" i="1" dirty="0" smtClean="0">
                <a:solidFill>
                  <a:schemeClr val="tx1"/>
                </a:solidFill>
              </a:rPr>
              <a:t> </a:t>
            </a:r>
            <a:r>
              <a:rPr lang="uk-UA" b="1" i="1" dirty="0" smtClean="0">
                <a:solidFill>
                  <a:srgbClr val="FF0000"/>
                </a:solidFill>
              </a:rPr>
              <a:t>забезпечують тривалий і стійкий НЕХІМІЧНИЙ аромат</a:t>
            </a:r>
            <a:r>
              <a:rPr lang="uk-UA" b="1" i="1" dirty="0" smtClean="0">
                <a:solidFill>
                  <a:schemeClr val="tx1"/>
                </a:solidFill>
              </a:rPr>
              <a:t>, </a:t>
            </a:r>
            <a:r>
              <a:rPr lang="uk-UA" b="1" i="1" dirty="0" smtClean="0">
                <a:solidFill>
                  <a:srgbClr val="FF0000"/>
                </a:solidFill>
              </a:rPr>
              <a:t>природній захист і живлення  шкіри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chemeClr val="tx1"/>
                </a:solidFill>
              </a:rPr>
              <a:t>Не містить СЛС, </a:t>
            </a:r>
            <a:r>
              <a:rPr lang="uk-UA" b="1" i="1" dirty="0" err="1" smtClean="0">
                <a:solidFill>
                  <a:schemeClr val="tx1"/>
                </a:solidFill>
              </a:rPr>
              <a:t>парабенів</a:t>
            </a:r>
            <a:r>
              <a:rPr lang="uk-UA" b="1" i="1" dirty="0" smtClean="0">
                <a:solidFill>
                  <a:schemeClr val="tx1"/>
                </a:solidFill>
              </a:rPr>
              <a:t>, </a:t>
            </a:r>
            <a:r>
              <a:rPr lang="uk-UA" b="1" i="1" dirty="0" err="1" smtClean="0">
                <a:solidFill>
                  <a:schemeClr val="tx1"/>
                </a:solidFill>
              </a:rPr>
              <a:t>сіліконів</a:t>
            </a:r>
            <a:r>
              <a:rPr lang="uk-UA" b="1" i="1" dirty="0" smtClean="0">
                <a:solidFill>
                  <a:schemeClr val="tx1"/>
                </a:solidFill>
              </a:rPr>
              <a:t>, </a:t>
            </a:r>
            <a:r>
              <a:rPr lang="uk-UA" b="1" i="1" dirty="0" err="1" smtClean="0">
                <a:solidFill>
                  <a:schemeClr val="tx1"/>
                </a:solidFill>
              </a:rPr>
              <a:t>формальдегідутворюючих</a:t>
            </a:r>
            <a:r>
              <a:rPr lang="uk-UA" b="1" i="1" dirty="0" smtClean="0">
                <a:solidFill>
                  <a:schemeClr val="tx1"/>
                </a:solidFill>
              </a:rPr>
              <a:t> компонентів,  мила,  а тільки натуральну мильну основу , </a:t>
            </a:r>
            <a:r>
              <a:rPr lang="uk-UA" b="1" i="1" dirty="0" smtClean="0">
                <a:solidFill>
                  <a:srgbClr val="FF0000"/>
                </a:solidFill>
              </a:rPr>
              <a:t> що приносить мінімум шкоди для організму, </a:t>
            </a:r>
            <a:r>
              <a:rPr lang="uk-UA" b="1" i="1" dirty="0" err="1" smtClean="0">
                <a:solidFill>
                  <a:srgbClr val="FF0000"/>
                </a:solidFill>
              </a:rPr>
              <a:t>гіпоалергенно</a:t>
            </a:r>
            <a:r>
              <a:rPr lang="uk-UA" b="1" i="1" dirty="0" smtClean="0">
                <a:solidFill>
                  <a:srgbClr val="FF0000"/>
                </a:solidFill>
              </a:rPr>
              <a:t>, і дає чудові пінні властивості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chemeClr val="tx1"/>
                </a:solidFill>
              </a:rPr>
              <a:t>Використовується вітамінний </a:t>
            </a:r>
            <a:r>
              <a:rPr lang="uk-UA" b="1" i="1" dirty="0" err="1" smtClean="0">
                <a:solidFill>
                  <a:schemeClr val="tx1"/>
                </a:solidFill>
              </a:rPr>
              <a:t>укомплекс</a:t>
            </a:r>
            <a:r>
              <a:rPr lang="uk-UA" b="1" i="1" dirty="0" smtClean="0">
                <a:solidFill>
                  <a:schemeClr val="tx1"/>
                </a:solidFill>
              </a:rPr>
              <a:t> В5 і </a:t>
            </a:r>
            <a:r>
              <a:rPr lang="en-US" b="1" i="1" dirty="0" smtClean="0">
                <a:solidFill>
                  <a:schemeClr val="tx1"/>
                </a:solidFill>
              </a:rPr>
              <a:t>D</a:t>
            </a:r>
            <a:r>
              <a:rPr lang="uk-UA" b="1" i="1" dirty="0" smtClean="0">
                <a:solidFill>
                  <a:schemeClr val="tx1"/>
                </a:solidFill>
              </a:rPr>
              <a:t>-</a:t>
            </a:r>
            <a:r>
              <a:rPr lang="uk-UA" b="1" i="1" dirty="0" err="1" smtClean="0">
                <a:solidFill>
                  <a:schemeClr val="tx1"/>
                </a:solidFill>
              </a:rPr>
              <a:t>пантенол</a:t>
            </a:r>
            <a:r>
              <a:rPr lang="uk-UA" b="1" i="1" dirty="0" smtClean="0">
                <a:solidFill>
                  <a:schemeClr val="tx1"/>
                </a:solidFill>
              </a:rPr>
              <a:t>, який </a:t>
            </a:r>
            <a:r>
              <a:rPr lang="uk-UA" b="1" i="1" dirty="0" smtClean="0">
                <a:solidFill>
                  <a:srgbClr val="FF0000"/>
                </a:solidFill>
              </a:rPr>
              <a:t>сприяє відновленню і живленню шкіри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chemeClr val="tx1"/>
                </a:solidFill>
              </a:rPr>
              <a:t>Використовується молочна кислота , що </a:t>
            </a:r>
            <a:r>
              <a:rPr lang="uk-UA" b="1" i="1" dirty="0" smtClean="0">
                <a:solidFill>
                  <a:srgbClr val="FF0000"/>
                </a:solidFill>
              </a:rPr>
              <a:t>сприяє дбайливому догляду і очищенню шкіри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chemeClr val="tx1"/>
                </a:solidFill>
              </a:rPr>
              <a:t>Корок-</a:t>
            </a:r>
            <a:r>
              <a:rPr lang="uk-UA" b="1" i="1" dirty="0" err="1" smtClean="0">
                <a:solidFill>
                  <a:schemeClr val="tx1"/>
                </a:solidFill>
              </a:rPr>
              <a:t>непроливайка</a:t>
            </a:r>
            <a:r>
              <a:rPr lang="uk-UA" b="1" i="1" dirty="0" smtClean="0">
                <a:solidFill>
                  <a:schemeClr val="tx1"/>
                </a:solidFill>
              </a:rPr>
              <a:t>, що </a:t>
            </a:r>
            <a:r>
              <a:rPr lang="uk-UA" b="1" i="1" dirty="0" smtClean="0">
                <a:solidFill>
                  <a:srgbClr val="FF0000"/>
                </a:solidFill>
              </a:rPr>
              <a:t>забезпечує захист від випадкового відкривання пляшки </a:t>
            </a:r>
          </a:p>
          <a:p>
            <a:pPr algn="l"/>
            <a:r>
              <a:rPr lang="uk-UA" b="1" i="1" dirty="0" smtClean="0">
                <a:solidFill>
                  <a:srgbClr val="0070C0"/>
                </a:solidFill>
              </a:rPr>
              <a:t>Основні конкуренти: </a:t>
            </a:r>
            <a:r>
              <a:rPr lang="uk-UA" b="1" i="1" dirty="0" err="1" smtClean="0">
                <a:solidFill>
                  <a:srgbClr val="0070C0"/>
                </a:solidFill>
              </a:rPr>
              <a:t>Лактацид</a:t>
            </a:r>
            <a:r>
              <a:rPr lang="uk-UA" b="1" i="1" dirty="0" smtClean="0">
                <a:solidFill>
                  <a:srgbClr val="0070C0"/>
                </a:solidFill>
              </a:rPr>
              <a:t>, </a:t>
            </a:r>
            <a:r>
              <a:rPr lang="uk-UA" b="1" i="1" dirty="0" err="1" smtClean="0">
                <a:solidFill>
                  <a:srgbClr val="0070C0"/>
                </a:solidFill>
              </a:rPr>
              <a:t>Евелин</a:t>
            </a:r>
            <a:endParaRPr lang="uk-UA" b="1" i="1" dirty="0" smtClean="0">
              <a:solidFill>
                <a:srgbClr val="0070C0"/>
              </a:solidFill>
            </a:endParaRPr>
          </a:p>
          <a:p>
            <a:pPr algn="l"/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Наша перевага -  адекватна  ціна, використання натуральної миючої основи, натуральних компонентів, вітамінного комплексу В5 і</a:t>
            </a: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</a:rPr>
              <a:t> D-</a:t>
            </a:r>
            <a:r>
              <a:rPr lang="uk-UA" b="1" i="1" dirty="0" err="1" smtClean="0">
                <a:solidFill>
                  <a:schemeClr val="accent2">
                    <a:lumMod val="50000"/>
                  </a:schemeClr>
                </a:solidFill>
              </a:rPr>
              <a:t>пантенолу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 ,)</a:t>
            </a:r>
          </a:p>
          <a:p>
            <a:pPr algn="l"/>
            <a:r>
              <a:rPr lang="uk-UA" b="1" i="1" dirty="0" smtClean="0">
                <a:solidFill>
                  <a:srgbClr val="0070C0"/>
                </a:solidFill>
              </a:rPr>
              <a:t>Золота фраза  -  «Абсолютна якість за адекватною ціною»</a:t>
            </a:r>
            <a:endParaRPr lang="uk-UA" b="1" i="1" dirty="0">
              <a:solidFill>
                <a:srgbClr val="0070C0"/>
              </a:solidFill>
            </a:endParaRPr>
          </a:p>
          <a:p>
            <a:pPr algn="l"/>
            <a:endParaRPr lang="en-US" dirty="0"/>
          </a:p>
          <a:p>
            <a:pPr algn="l"/>
            <a:endParaRPr lang="uk-UA" dirty="0"/>
          </a:p>
          <a:p>
            <a:pPr marL="342900" indent="-342900" algn="l">
              <a:buAutoNum type="arabicPeriod"/>
            </a:pPr>
            <a:endParaRPr lang="uk-UA" dirty="0" smtClean="0"/>
          </a:p>
          <a:p>
            <a:pPr marL="342900" indent="-342900" algn="l">
              <a:buAutoNum type="arabicPeriod"/>
            </a:pPr>
            <a:endParaRPr lang="uk-UA" dirty="0" smtClean="0"/>
          </a:p>
          <a:p>
            <a:pPr marL="342900" indent="-342900" algn="l">
              <a:buFont typeface="+mj-lt"/>
              <a:buAutoNum type="arabicPeriod"/>
            </a:pPr>
            <a:endParaRPr lang="uk-UA" dirty="0" smtClean="0"/>
          </a:p>
          <a:p>
            <a:pPr algn="l"/>
            <a:endParaRPr lang="uk-UA" dirty="0" smtClean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120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5034" y="76200"/>
            <a:ext cx="8596668" cy="51435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err="1" smtClean="0">
                <a:solidFill>
                  <a:schemeClr val="tx1"/>
                </a:solidFill>
              </a:rPr>
              <a:t>Йогуртове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228600" y="1123951"/>
            <a:ext cx="11772900" cy="5734050"/>
          </a:xfrm>
        </p:spPr>
        <p:txBody>
          <a:bodyPr>
            <a:normAutofit/>
          </a:bodyPr>
          <a:lstStyle/>
          <a:p>
            <a:pPr algn="l"/>
            <a:r>
              <a:rPr lang="uk-UA" b="1" i="1" dirty="0" smtClean="0">
                <a:solidFill>
                  <a:schemeClr val="tx1"/>
                </a:solidFill>
              </a:rPr>
              <a:t>1. Крем -Мило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chemeClr val="tx1"/>
                </a:solidFill>
              </a:rPr>
              <a:t>До складу входять  натуральні </a:t>
            </a:r>
            <a:r>
              <a:rPr lang="uk-UA" b="1" i="1" dirty="0" err="1" smtClean="0">
                <a:solidFill>
                  <a:schemeClr val="tx1"/>
                </a:solidFill>
              </a:rPr>
              <a:t>екстакрти</a:t>
            </a:r>
            <a:r>
              <a:rPr lang="uk-UA" b="1" i="1" dirty="0" smtClean="0">
                <a:solidFill>
                  <a:schemeClr val="tx1"/>
                </a:solidFill>
              </a:rPr>
              <a:t> фруктів і ягід, </a:t>
            </a:r>
            <a:r>
              <a:rPr lang="uk-UA" b="1" i="1" dirty="0" err="1" smtClean="0">
                <a:solidFill>
                  <a:srgbClr val="FF0000"/>
                </a:solidFill>
              </a:rPr>
              <a:t>яки</a:t>
            </a:r>
            <a:r>
              <a:rPr lang="uk-UA" b="1" i="1" dirty="0" smtClean="0">
                <a:solidFill>
                  <a:srgbClr val="FF0000"/>
                </a:solidFill>
              </a:rPr>
              <a:t> надають</a:t>
            </a:r>
            <a:r>
              <a:rPr lang="uk-UA" b="1" i="1" dirty="0" smtClean="0">
                <a:solidFill>
                  <a:schemeClr val="tx1"/>
                </a:solidFill>
              </a:rPr>
              <a:t> </a:t>
            </a:r>
            <a:r>
              <a:rPr lang="uk-UA" b="1" i="1" dirty="0" smtClean="0">
                <a:solidFill>
                  <a:srgbClr val="FF0000"/>
                </a:solidFill>
              </a:rPr>
              <a:t>природній захист і живлення шкіри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chemeClr val="tx1"/>
                </a:solidFill>
              </a:rPr>
              <a:t>Не містить СЛС, </a:t>
            </a:r>
            <a:r>
              <a:rPr lang="uk-UA" b="1" i="1" dirty="0" err="1" smtClean="0">
                <a:solidFill>
                  <a:schemeClr val="tx1"/>
                </a:solidFill>
              </a:rPr>
              <a:t>парабенів</a:t>
            </a:r>
            <a:r>
              <a:rPr lang="uk-UA" b="1" i="1" dirty="0" smtClean="0">
                <a:solidFill>
                  <a:schemeClr val="tx1"/>
                </a:solidFill>
              </a:rPr>
              <a:t>, </a:t>
            </a:r>
            <a:r>
              <a:rPr lang="uk-UA" b="1" i="1" dirty="0" err="1" smtClean="0">
                <a:solidFill>
                  <a:schemeClr val="tx1"/>
                </a:solidFill>
              </a:rPr>
              <a:t>сіліконів</a:t>
            </a:r>
            <a:r>
              <a:rPr lang="uk-UA" b="1" i="1" dirty="0" smtClean="0">
                <a:solidFill>
                  <a:schemeClr val="tx1"/>
                </a:solidFill>
              </a:rPr>
              <a:t>, </a:t>
            </a:r>
            <a:r>
              <a:rPr lang="uk-UA" b="1" i="1" dirty="0" err="1" smtClean="0">
                <a:solidFill>
                  <a:schemeClr val="tx1"/>
                </a:solidFill>
              </a:rPr>
              <a:t>формальдегідутворюючих</a:t>
            </a:r>
            <a:r>
              <a:rPr lang="uk-UA" b="1" i="1" dirty="0" smtClean="0">
                <a:solidFill>
                  <a:schemeClr val="tx1"/>
                </a:solidFill>
              </a:rPr>
              <a:t> компонентів,  мила,  а тільки натуральну мильну основу , </a:t>
            </a:r>
            <a:r>
              <a:rPr lang="uk-UA" b="1" i="1" dirty="0" smtClean="0">
                <a:solidFill>
                  <a:srgbClr val="FF0000"/>
                </a:solidFill>
              </a:rPr>
              <a:t> що приносить мінімум шкоди для організму, </a:t>
            </a:r>
            <a:r>
              <a:rPr lang="uk-UA" b="1" i="1" dirty="0" err="1" smtClean="0">
                <a:solidFill>
                  <a:srgbClr val="FF0000"/>
                </a:solidFill>
              </a:rPr>
              <a:t>гіпоалергенно</a:t>
            </a:r>
            <a:r>
              <a:rPr lang="uk-UA" b="1" i="1" dirty="0" smtClean="0">
                <a:solidFill>
                  <a:srgbClr val="FF0000"/>
                </a:solidFill>
              </a:rPr>
              <a:t>, і дає чудові пінні властивості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chemeClr val="tx1"/>
                </a:solidFill>
              </a:rPr>
              <a:t>Використовується </a:t>
            </a:r>
            <a:r>
              <a:rPr lang="uk-UA" b="1" i="1" dirty="0" err="1" smtClean="0">
                <a:solidFill>
                  <a:schemeClr val="tx1"/>
                </a:solidFill>
              </a:rPr>
              <a:t>йогуртовий</a:t>
            </a:r>
            <a:r>
              <a:rPr lang="uk-UA" b="1" i="1" dirty="0" smtClean="0">
                <a:solidFill>
                  <a:schemeClr val="tx1"/>
                </a:solidFill>
              </a:rPr>
              <a:t>  і гліцериновий комплекс ,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uk-UA" b="1" i="1" dirty="0" smtClean="0">
                <a:solidFill>
                  <a:schemeClr val="tx1"/>
                </a:solidFill>
              </a:rPr>
              <a:t>який </a:t>
            </a:r>
            <a:r>
              <a:rPr lang="uk-UA" b="1" i="1" dirty="0" smtClean="0">
                <a:solidFill>
                  <a:srgbClr val="FF0000"/>
                </a:solidFill>
              </a:rPr>
              <a:t>сприяє відновленню і живленню шкіри.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chemeClr val="tx1"/>
                </a:solidFill>
              </a:rPr>
              <a:t>Корок-</a:t>
            </a:r>
            <a:r>
              <a:rPr lang="uk-UA" b="1" i="1" dirty="0" err="1" smtClean="0">
                <a:solidFill>
                  <a:schemeClr val="tx1"/>
                </a:solidFill>
              </a:rPr>
              <a:t>непроливайка</a:t>
            </a:r>
            <a:r>
              <a:rPr lang="uk-UA" b="1" i="1" dirty="0" smtClean="0">
                <a:solidFill>
                  <a:schemeClr val="tx1"/>
                </a:solidFill>
              </a:rPr>
              <a:t>, що </a:t>
            </a:r>
            <a:r>
              <a:rPr lang="uk-UA" b="1" i="1" dirty="0" smtClean="0">
                <a:solidFill>
                  <a:srgbClr val="FF0000"/>
                </a:solidFill>
              </a:rPr>
              <a:t>забезпечує захист від випадкового відкривання пляшки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i="1" dirty="0">
                <a:solidFill>
                  <a:schemeClr val="tx1"/>
                </a:solidFill>
              </a:rPr>
              <a:t>Висока густина продукції  </a:t>
            </a:r>
            <a:r>
              <a:rPr lang="uk-UA" b="1" i="1" dirty="0">
                <a:solidFill>
                  <a:srgbClr val="FF0000"/>
                </a:solidFill>
              </a:rPr>
              <a:t>сприяє її економічному використанню і є найбільш привабливою для споживача</a:t>
            </a:r>
            <a:r>
              <a:rPr lang="uk-UA" b="1" i="1" dirty="0" smtClean="0">
                <a:solidFill>
                  <a:srgbClr val="FF0000"/>
                </a:solidFill>
              </a:rPr>
              <a:t>.</a:t>
            </a:r>
          </a:p>
          <a:p>
            <a:pPr algn="l"/>
            <a:r>
              <a:rPr lang="uk-UA" b="1" i="1" dirty="0" smtClean="0">
                <a:solidFill>
                  <a:srgbClr val="0070C0"/>
                </a:solidFill>
              </a:rPr>
              <a:t>Основні конкуренти: мила вітчизняного виробництва</a:t>
            </a:r>
          </a:p>
          <a:p>
            <a:pPr algn="l"/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Наша перевага -  адекватна  ціна, використання натуральної миючої основи, гліцеринового і </a:t>
            </a:r>
            <a:r>
              <a:rPr lang="uk-UA" b="1" i="1" dirty="0" err="1" smtClean="0">
                <a:solidFill>
                  <a:schemeClr val="accent2">
                    <a:lumMod val="50000"/>
                  </a:schemeClr>
                </a:solidFill>
              </a:rPr>
              <a:t>йогуртового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 комплексу</a:t>
            </a:r>
          </a:p>
          <a:p>
            <a:pPr algn="l"/>
            <a:r>
              <a:rPr lang="uk-UA" b="1" i="1" dirty="0" smtClean="0">
                <a:solidFill>
                  <a:srgbClr val="0070C0"/>
                </a:solidFill>
              </a:rPr>
              <a:t>Золота фраза  -  «І йогурт, і гліцерин ,  і фрукти –ягоди,  і мило -  все в одному флаконі  за смішну ціну»</a:t>
            </a:r>
            <a:endParaRPr lang="uk-UA" b="1" i="1" dirty="0">
              <a:solidFill>
                <a:srgbClr val="0070C0"/>
              </a:solidFill>
            </a:endParaRPr>
          </a:p>
          <a:p>
            <a:pPr algn="l"/>
            <a:endParaRPr lang="en-US" dirty="0"/>
          </a:p>
          <a:p>
            <a:pPr algn="l"/>
            <a:endParaRPr lang="uk-UA" dirty="0"/>
          </a:p>
          <a:p>
            <a:pPr marL="342900" indent="-342900" algn="l">
              <a:buAutoNum type="arabicPeriod"/>
            </a:pPr>
            <a:endParaRPr lang="uk-UA" dirty="0" smtClean="0"/>
          </a:p>
          <a:p>
            <a:pPr marL="342900" indent="-342900" algn="l">
              <a:buAutoNum type="arabicPeriod"/>
            </a:pPr>
            <a:endParaRPr lang="uk-UA" dirty="0" smtClean="0"/>
          </a:p>
          <a:p>
            <a:pPr marL="342900" indent="-342900" algn="l">
              <a:buFont typeface="+mj-lt"/>
              <a:buAutoNum type="arabicPeriod"/>
            </a:pPr>
            <a:endParaRPr lang="uk-UA" dirty="0" smtClean="0"/>
          </a:p>
          <a:p>
            <a:pPr algn="l"/>
            <a:endParaRPr lang="uk-UA" dirty="0" smtClean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875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4550" y="5905499"/>
            <a:ext cx="2457450" cy="9334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75684"/>
            <a:ext cx="7766936" cy="833966"/>
          </a:xfrm>
        </p:spPr>
        <p:txBody>
          <a:bodyPr/>
          <a:lstStyle/>
          <a:p>
            <a:pPr algn="ctr"/>
            <a:r>
              <a:rPr lang="uk-UA" sz="4000" dirty="0" smtClean="0">
                <a:solidFill>
                  <a:schemeClr val="tx1"/>
                </a:solidFill>
              </a:rPr>
              <a:t>Про нас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1066798"/>
            <a:ext cx="8972550" cy="5772150"/>
          </a:xfrm>
        </p:spPr>
        <p:txBody>
          <a:bodyPr>
            <a:normAutofit/>
          </a:bodyPr>
          <a:lstStyle/>
          <a:p>
            <a:pPr marL="342900" indent="-342900" algn="l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Спільне Українсько-Ізраїльське Підприємство ТОВ «ВЕЛЬТА-КОСМЕТІК» створене в 1995 р.</a:t>
            </a:r>
          </a:p>
          <a:p>
            <a:pPr marL="342900" indent="-342900" algn="l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З 2001 р. підприємство є членом Асоціації «Парфумерії і Косметики України»</a:t>
            </a:r>
          </a:p>
          <a:p>
            <a:pPr marL="342900" indent="-342900" algn="l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З 2015 р. введена система управляння якістю продукції </a:t>
            </a:r>
            <a:r>
              <a:rPr lang="en-US" dirty="0" smtClean="0">
                <a:solidFill>
                  <a:schemeClr val="tx1"/>
                </a:solidFill>
              </a:rPr>
              <a:t>ISO 9001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На підприємстві діє лабораторія, яка акредитована в системі ДЕРЖСТАНДАРТ України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Ми здійснюємо повний виробничий цикл: виготовлення тари, розробка рецептур, створення дизайну, виробництво, контроль якості.</a:t>
            </a:r>
          </a:p>
          <a:p>
            <a:pPr marL="342900" indent="-342900" algn="l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ТОВ «ВЕЛЬТА-КОСМЕТИК» є одним з провідних ВІТЧИЗНЯНИХ виробників косметичних засобів та товарів для дому.</a:t>
            </a:r>
          </a:p>
          <a:p>
            <a:pPr marL="342900" indent="-342900" algn="l"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ТОВ «ВЕЛЬТА-КОСМЕТИК» є </a:t>
            </a:r>
            <a:r>
              <a:rPr lang="uk-UA" dirty="0" smtClean="0">
                <a:solidFill>
                  <a:schemeClr val="tx1"/>
                </a:solidFill>
              </a:rPr>
              <a:t>постійним учасником міжнародних і вітчизняних науково-практичних конференцій і семінарів виробників косметичних засобів.</a:t>
            </a:r>
          </a:p>
          <a:p>
            <a:pPr marL="342900" indent="-342900" algn="l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ТОВ </a:t>
            </a:r>
            <a:r>
              <a:rPr lang="uk-UA" dirty="0">
                <a:solidFill>
                  <a:schemeClr val="tx1"/>
                </a:solidFill>
              </a:rPr>
              <a:t>«</a:t>
            </a:r>
            <a:r>
              <a:rPr lang="uk-UA" dirty="0" smtClean="0">
                <a:solidFill>
                  <a:schemeClr val="tx1"/>
                </a:solidFill>
              </a:rPr>
              <a:t>ВЕЛЬТА-КОСМЕТИК» неодноразовий переможець вітчизняних (</a:t>
            </a:r>
            <a:r>
              <a:rPr lang="en-US" dirty="0" err="1" smtClean="0">
                <a:solidFill>
                  <a:schemeClr val="tx1"/>
                </a:solidFill>
              </a:rPr>
              <a:t>InterSharm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PrivateLable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uk-UA" dirty="0" smtClean="0">
                <a:solidFill>
                  <a:schemeClr val="tx1"/>
                </a:solidFill>
              </a:rPr>
              <a:t> і міжнародних виставок і конкурсів</a:t>
            </a:r>
            <a:r>
              <a:rPr lang="en-US" dirty="0" smtClean="0">
                <a:solidFill>
                  <a:schemeClr val="tx1"/>
                </a:solidFill>
              </a:rPr>
              <a:t> Care Creation Awards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endParaRPr lang="uk-UA" sz="2000" dirty="0" smtClean="0"/>
          </a:p>
          <a:p>
            <a:pPr marL="342900" indent="-342900" algn="l">
              <a:buAutoNum type="arabicPeriod"/>
            </a:pPr>
            <a:endParaRPr lang="uk-UA" dirty="0" smtClean="0"/>
          </a:p>
          <a:p>
            <a:pPr marL="342900" indent="-342900" algn="l">
              <a:buAutoNum type="arabicPeriod"/>
            </a:pPr>
            <a:endParaRPr lang="uk-UA" dirty="0"/>
          </a:p>
          <a:p>
            <a:pPr marL="342900" indent="-342900" algn="l">
              <a:buAutoNum type="arabicPeriod"/>
            </a:pPr>
            <a:endParaRPr lang="uk-UA" dirty="0" smtClean="0"/>
          </a:p>
          <a:p>
            <a:pPr marL="342900" indent="-342900" algn="l">
              <a:buAutoNum type="arabicPeriod"/>
            </a:pPr>
            <a:endParaRPr lang="uk-UA" dirty="0" smtClean="0"/>
          </a:p>
          <a:p>
            <a:pPr marL="342900" indent="-342900" algn="l">
              <a:buFont typeface="+mj-lt"/>
              <a:buAutoNum type="arabicPeriod"/>
            </a:pPr>
            <a:endParaRPr lang="uk-UA" dirty="0" smtClean="0"/>
          </a:p>
          <a:p>
            <a:pPr algn="l"/>
            <a:endParaRPr lang="uk-UA" dirty="0" smtClean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18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4550" y="5905499"/>
            <a:ext cx="2457450" cy="9334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6" y="175684"/>
            <a:ext cx="8570383" cy="662516"/>
          </a:xfrm>
        </p:spPr>
        <p:txBody>
          <a:bodyPr/>
          <a:lstStyle/>
          <a:p>
            <a:pPr algn="ctr"/>
            <a:r>
              <a:rPr lang="uk-UA" sz="4000" dirty="0" smtClean="0">
                <a:solidFill>
                  <a:schemeClr val="tx1"/>
                </a:solidFill>
              </a:rPr>
              <a:t>Про продукцію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838200"/>
            <a:ext cx="11029950" cy="6000748"/>
          </a:xfrm>
        </p:spPr>
        <p:txBody>
          <a:bodyPr>
            <a:normAutofit/>
          </a:bodyPr>
          <a:lstStyle/>
          <a:p>
            <a:pPr marL="342900" indent="-342900" algn="l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Вся продукція СП УІ ТОВ «ВЕЛЬТА-КОСМЕТИК» виготовляється на воді, яка пройшла пом'якшення і 5 </a:t>
            </a:r>
            <a:r>
              <a:rPr lang="uk-UA" dirty="0" err="1" smtClean="0">
                <a:solidFill>
                  <a:schemeClr val="tx1"/>
                </a:solidFill>
              </a:rPr>
              <a:t>рівневу</a:t>
            </a:r>
            <a:r>
              <a:rPr lang="uk-UA" dirty="0" smtClean="0">
                <a:solidFill>
                  <a:schemeClr val="tx1"/>
                </a:solidFill>
              </a:rPr>
              <a:t> очистку на спеціальному обладнанні. Також використовується очистка води методом зворотного осмосу.</a:t>
            </a:r>
          </a:p>
          <a:p>
            <a:pPr marL="342900" indent="-342900" algn="l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Використовується сировина, компоненти, наукові розробки  від найкращих Європейських</a:t>
            </a:r>
            <a:r>
              <a:rPr lang="en-US" dirty="0" smtClean="0">
                <a:solidFill>
                  <a:schemeClr val="tx1"/>
                </a:solidFill>
              </a:rPr>
              <a:t> (Kao, BASF, </a:t>
            </a:r>
            <a:r>
              <a:rPr lang="en-US" dirty="0" err="1" smtClean="0">
                <a:solidFill>
                  <a:schemeClr val="tx1"/>
                </a:solidFill>
              </a:rPr>
              <a:t>Clariant</a:t>
            </a:r>
            <a:r>
              <a:rPr lang="en-US" dirty="0" smtClean="0">
                <a:solidFill>
                  <a:schemeClr val="tx1"/>
                </a:solidFill>
              </a:rPr>
              <a:t> AG (Germany), </a:t>
            </a:r>
            <a:r>
              <a:rPr lang="en-US" dirty="0" err="1" smtClean="0">
                <a:solidFill>
                  <a:schemeClr val="tx1"/>
                </a:solidFill>
              </a:rPr>
              <a:t>Floressence</a:t>
            </a:r>
            <a:r>
              <a:rPr lang="en-US" dirty="0" smtClean="0">
                <a:solidFill>
                  <a:schemeClr val="tx1"/>
                </a:solidFill>
              </a:rPr>
              <a:t>, Bell (France), Foil (England), </a:t>
            </a:r>
            <a:r>
              <a:rPr lang="en-US" dirty="0" err="1" smtClean="0">
                <a:solidFill>
                  <a:schemeClr val="tx1"/>
                </a:solidFill>
              </a:rPr>
              <a:t>Veronelli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Eigemanns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Zschimmer</a:t>
            </a:r>
            <a:r>
              <a:rPr lang="en-US" dirty="0" smtClean="0">
                <a:solidFill>
                  <a:schemeClr val="tx1"/>
                </a:solidFill>
              </a:rPr>
              <a:t> &amp; Schwarz </a:t>
            </a:r>
            <a:r>
              <a:rPr lang="en-US" dirty="0" err="1" smtClean="0">
                <a:solidFill>
                  <a:schemeClr val="tx1"/>
                </a:solidFill>
              </a:rPr>
              <a:t>Italiana</a:t>
            </a:r>
            <a:r>
              <a:rPr lang="en-US" dirty="0" smtClean="0">
                <a:solidFill>
                  <a:schemeClr val="tx1"/>
                </a:solidFill>
              </a:rPr>
              <a:t> (Italia), </a:t>
            </a:r>
            <a:r>
              <a:rPr lang="en-US" dirty="0" err="1" smtClean="0">
                <a:solidFill>
                  <a:schemeClr val="tx1"/>
                </a:solidFill>
              </a:rPr>
              <a:t>Iberchem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(Spain)) </a:t>
            </a:r>
            <a:r>
              <a:rPr lang="uk-UA" dirty="0" smtClean="0">
                <a:solidFill>
                  <a:schemeClr val="tx1"/>
                </a:solidFill>
              </a:rPr>
              <a:t>Американських </a:t>
            </a:r>
            <a:r>
              <a:rPr lang="en-US" dirty="0" smtClean="0">
                <a:solidFill>
                  <a:schemeClr val="tx1"/>
                </a:solidFill>
              </a:rPr>
              <a:t>(Ashland (USA))</a:t>
            </a:r>
            <a:r>
              <a:rPr lang="uk-UA" dirty="0" smtClean="0">
                <a:solidFill>
                  <a:schemeClr val="tx1"/>
                </a:solidFill>
              </a:rPr>
              <a:t> та Японських 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uk-UA" dirty="0" err="1" smtClean="0">
                <a:solidFill>
                  <a:schemeClr val="tx1"/>
                </a:solidFill>
              </a:rPr>
              <a:t>Хаяшібара</a:t>
            </a:r>
            <a:r>
              <a:rPr lang="uk-UA" dirty="0" smtClean="0">
                <a:solidFill>
                  <a:schemeClr val="tx1"/>
                </a:solidFill>
              </a:rPr>
              <a:t>) компаній.</a:t>
            </a:r>
          </a:p>
          <a:p>
            <a:pPr marL="342900" indent="-342900" algn="l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Створені рецептури, в яких максимально збережені цінні властивості активних природніх компонентів (екстракти, </a:t>
            </a:r>
            <a:r>
              <a:rPr lang="uk-UA" dirty="0" err="1" smtClean="0">
                <a:solidFill>
                  <a:schemeClr val="tx1"/>
                </a:solidFill>
              </a:rPr>
              <a:t>гідролати</a:t>
            </a:r>
            <a:r>
              <a:rPr lang="uk-UA" dirty="0" smtClean="0">
                <a:solidFill>
                  <a:schemeClr val="tx1"/>
                </a:solidFill>
              </a:rPr>
              <a:t>, </a:t>
            </a:r>
            <a:r>
              <a:rPr lang="uk-UA" dirty="0" err="1" smtClean="0">
                <a:solidFill>
                  <a:schemeClr val="tx1"/>
                </a:solidFill>
              </a:rPr>
              <a:t>віддушки</a:t>
            </a:r>
            <a:r>
              <a:rPr lang="uk-UA" dirty="0" smtClean="0">
                <a:solidFill>
                  <a:schemeClr val="tx1"/>
                </a:solidFill>
              </a:rPr>
              <a:t>, природні миючи, бактерицидні, зволожуючи, відновлюючи та живлючі компоненти)</a:t>
            </a:r>
          </a:p>
          <a:p>
            <a:pPr marL="342900" indent="-342900" algn="l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Основа всіх наших продуктів біологічно розкладаються, тара і упаковка підлягають вторинній переробці, рослинні компоненти легко відновлюються в природі.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Не використовуємо </a:t>
            </a:r>
            <a:r>
              <a:rPr lang="en-US" dirty="0" smtClean="0">
                <a:solidFill>
                  <a:schemeClr val="tx1"/>
                </a:solidFill>
              </a:rPr>
              <a:t>SLS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SodiumLaurilSulfat</a:t>
            </a:r>
            <a:r>
              <a:rPr lang="uk-UA" dirty="0">
                <a:solidFill>
                  <a:schemeClr val="tx1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uk-UA" dirty="0" smtClean="0">
                <a:solidFill>
                  <a:schemeClr val="tx1"/>
                </a:solidFill>
              </a:rPr>
              <a:t>найагресивніша ПАР, що знищує природній жировий захист шкіри і призводить до пересихання шкіри, появи лупи.</a:t>
            </a:r>
          </a:p>
          <a:p>
            <a:pPr marL="342900" indent="-342900" algn="l">
              <a:buFont typeface="Wingdings 3" charset="2"/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Не використовуємо </a:t>
            </a:r>
            <a:r>
              <a:rPr lang="uk-UA" dirty="0" err="1" smtClean="0">
                <a:solidFill>
                  <a:schemeClr val="tx1"/>
                </a:solidFill>
              </a:rPr>
              <a:t>Парабени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uk-UA" dirty="0" smtClean="0">
                <a:solidFill>
                  <a:schemeClr val="tx1"/>
                </a:solidFill>
              </a:rPr>
              <a:t>довкола канцерогенної властивості  яких точаться наукові дискусії</a:t>
            </a:r>
            <a:endParaRPr lang="uk-UA" dirty="0">
              <a:solidFill>
                <a:schemeClr val="tx1"/>
              </a:solidFill>
            </a:endParaRPr>
          </a:p>
          <a:p>
            <a:pPr marL="342900" indent="-342900" algn="l">
              <a:buFont typeface="Wingdings 3" charset="2"/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Не використовуємо </a:t>
            </a:r>
            <a:r>
              <a:rPr lang="uk-UA" dirty="0" smtClean="0">
                <a:solidFill>
                  <a:schemeClr val="tx1"/>
                </a:solidFill>
              </a:rPr>
              <a:t>мінеральні масла і мила, силікони,   які здатні закупорювати пори шкіри</a:t>
            </a:r>
          </a:p>
          <a:p>
            <a:pPr marL="342900" indent="-342900" algn="l">
              <a:buFont typeface="Wingdings 3" charset="2"/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Навіть сіль, яку ми </a:t>
            </a:r>
            <a:r>
              <a:rPr lang="uk-UA" dirty="0" err="1" smtClean="0">
                <a:solidFill>
                  <a:schemeClr val="tx1"/>
                </a:solidFill>
              </a:rPr>
              <a:t>використовуєм</a:t>
            </a:r>
            <a:r>
              <a:rPr lang="uk-UA" dirty="0" smtClean="0">
                <a:solidFill>
                  <a:schemeClr val="tx1"/>
                </a:solidFill>
              </a:rPr>
              <a:t> у виробництві, ми берем в Білорусі, оскільки тільки вона ідеально підходить для косметичної </a:t>
            </a:r>
            <a:r>
              <a:rPr lang="uk-UA" dirty="0" err="1" smtClean="0">
                <a:solidFill>
                  <a:schemeClr val="tx1"/>
                </a:solidFill>
              </a:rPr>
              <a:t>просмисловості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 3" charset="2"/>
              <a:buAutoNum type="arabicPeriod"/>
            </a:pPr>
            <a:endParaRPr lang="uk-UA" dirty="0" smtClean="0">
              <a:solidFill>
                <a:schemeClr val="tx1"/>
              </a:solidFill>
            </a:endParaRPr>
          </a:p>
          <a:p>
            <a:pPr algn="l"/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endParaRPr lang="uk-UA" dirty="0"/>
          </a:p>
          <a:p>
            <a:pPr marL="342900" indent="-342900" algn="l">
              <a:buAutoNum type="arabicPeriod"/>
            </a:pPr>
            <a:endParaRPr lang="uk-UA" dirty="0" smtClean="0"/>
          </a:p>
          <a:p>
            <a:pPr marL="342900" indent="-342900" algn="l">
              <a:buAutoNum type="arabicPeriod"/>
            </a:pPr>
            <a:endParaRPr lang="uk-UA" dirty="0" smtClean="0"/>
          </a:p>
          <a:p>
            <a:pPr marL="342900" indent="-342900" algn="l">
              <a:buFont typeface="+mj-lt"/>
              <a:buAutoNum type="arabicPeriod"/>
            </a:pPr>
            <a:endParaRPr lang="uk-UA" dirty="0" smtClean="0"/>
          </a:p>
          <a:p>
            <a:pPr algn="l"/>
            <a:endParaRPr lang="uk-UA" dirty="0" smtClean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38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4550" y="5905499"/>
            <a:ext cx="2457450" cy="9334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75684"/>
            <a:ext cx="7766936" cy="833966"/>
          </a:xfrm>
        </p:spPr>
        <p:txBody>
          <a:bodyPr/>
          <a:lstStyle/>
          <a:p>
            <a:pPr algn="ctr"/>
            <a:r>
              <a:rPr lang="uk-UA" sz="4000" dirty="0" smtClean="0">
                <a:solidFill>
                  <a:schemeClr val="tx1"/>
                </a:solidFill>
              </a:rPr>
              <a:t>Наша продукція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1066798"/>
            <a:ext cx="8972550" cy="5772150"/>
          </a:xfrm>
        </p:spPr>
        <p:txBody>
          <a:bodyPr>
            <a:normAutofit/>
          </a:bodyPr>
          <a:lstStyle/>
          <a:p>
            <a:pPr marL="342900" indent="-342900" algn="l">
              <a:buAutoNum type="arabicPeriod"/>
            </a:pPr>
            <a:r>
              <a:rPr lang="uk-UA" b="1" dirty="0" smtClean="0">
                <a:solidFill>
                  <a:schemeClr val="tx1"/>
                </a:solidFill>
              </a:rPr>
              <a:t>Засоби по догляду за обличчям</a:t>
            </a:r>
            <a:r>
              <a:rPr lang="uk-UA" dirty="0" smtClean="0">
                <a:solidFill>
                  <a:schemeClr val="tx1"/>
                </a:solidFill>
              </a:rPr>
              <a:t>: </a:t>
            </a:r>
            <a:r>
              <a:rPr lang="uk-UA" dirty="0" err="1" smtClean="0">
                <a:solidFill>
                  <a:schemeClr val="tx1"/>
                </a:solidFill>
              </a:rPr>
              <a:t>крема</a:t>
            </a:r>
            <a:r>
              <a:rPr lang="uk-UA" dirty="0" smtClean="0">
                <a:solidFill>
                  <a:schemeClr val="tx1"/>
                </a:solidFill>
              </a:rPr>
              <a:t>, гелі, тоніки, молочко, бальзами, маски, </a:t>
            </a:r>
            <a:r>
              <a:rPr lang="uk-UA" dirty="0" err="1" smtClean="0">
                <a:solidFill>
                  <a:schemeClr val="tx1"/>
                </a:solidFill>
              </a:rPr>
              <a:t>скраби</a:t>
            </a:r>
            <a:r>
              <a:rPr lang="uk-UA" dirty="0" smtClean="0">
                <a:solidFill>
                  <a:schemeClr val="tx1"/>
                </a:solidFill>
              </a:rPr>
              <a:t>, </a:t>
            </a:r>
            <a:r>
              <a:rPr lang="uk-UA" dirty="0" err="1" smtClean="0">
                <a:solidFill>
                  <a:schemeClr val="tx1"/>
                </a:solidFill>
              </a:rPr>
              <a:t>пілінги</a:t>
            </a:r>
            <a:r>
              <a:rPr lang="uk-UA" dirty="0" smtClean="0">
                <a:solidFill>
                  <a:schemeClr val="tx1"/>
                </a:solidFill>
              </a:rPr>
              <a:t>, пінки, вершки, міцелярні води.</a:t>
            </a:r>
          </a:p>
          <a:p>
            <a:pPr marL="342900" indent="-342900" algn="l">
              <a:buFont typeface="Wingdings 3" charset="2"/>
              <a:buAutoNum type="arabicPeriod"/>
            </a:pPr>
            <a:r>
              <a:rPr lang="uk-UA" b="1" dirty="0">
                <a:solidFill>
                  <a:schemeClr val="tx1"/>
                </a:solidFill>
              </a:rPr>
              <a:t>Засоби по догляду </a:t>
            </a:r>
            <a:r>
              <a:rPr lang="uk-UA" b="1" dirty="0" smtClean="0">
                <a:solidFill>
                  <a:schemeClr val="tx1"/>
                </a:solidFill>
              </a:rPr>
              <a:t>за тілом</a:t>
            </a:r>
            <a:r>
              <a:rPr lang="uk-UA" dirty="0" smtClean="0">
                <a:solidFill>
                  <a:schemeClr val="tx1"/>
                </a:solidFill>
              </a:rPr>
              <a:t>: </a:t>
            </a:r>
            <a:r>
              <a:rPr lang="uk-UA" dirty="0" err="1">
                <a:solidFill>
                  <a:schemeClr val="tx1"/>
                </a:solidFill>
              </a:rPr>
              <a:t>крема</a:t>
            </a:r>
            <a:r>
              <a:rPr lang="uk-UA" dirty="0">
                <a:solidFill>
                  <a:schemeClr val="tx1"/>
                </a:solidFill>
              </a:rPr>
              <a:t>, гелі, </a:t>
            </a:r>
            <a:r>
              <a:rPr lang="uk-UA" dirty="0" smtClean="0">
                <a:solidFill>
                  <a:schemeClr val="tx1"/>
                </a:solidFill>
              </a:rPr>
              <a:t>масла, </a:t>
            </a:r>
            <a:r>
              <a:rPr lang="uk-UA" dirty="0">
                <a:solidFill>
                  <a:schemeClr val="tx1"/>
                </a:solidFill>
              </a:rPr>
              <a:t>молочко, бальзами, </a:t>
            </a:r>
            <a:r>
              <a:rPr lang="uk-UA" dirty="0" err="1" smtClean="0">
                <a:solidFill>
                  <a:schemeClr val="tx1"/>
                </a:solidFill>
              </a:rPr>
              <a:t>скраби</a:t>
            </a:r>
            <a:r>
              <a:rPr lang="uk-UA" dirty="0">
                <a:solidFill>
                  <a:schemeClr val="tx1"/>
                </a:solidFill>
              </a:rPr>
              <a:t>, </a:t>
            </a:r>
            <a:r>
              <a:rPr lang="uk-UA" dirty="0" smtClean="0">
                <a:solidFill>
                  <a:schemeClr val="tx1"/>
                </a:solidFill>
              </a:rPr>
              <a:t>вершки.</a:t>
            </a:r>
          </a:p>
          <a:p>
            <a:pPr marL="342900" indent="-342900" algn="l">
              <a:buFont typeface="Wingdings 3" charset="2"/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Засоби по догляду за </a:t>
            </a:r>
            <a:r>
              <a:rPr lang="uk-UA" b="1" dirty="0" smtClean="0">
                <a:solidFill>
                  <a:schemeClr val="tx1"/>
                </a:solidFill>
              </a:rPr>
              <a:t>волоссям</a:t>
            </a:r>
            <a:r>
              <a:rPr lang="uk-UA" dirty="0" smtClean="0">
                <a:solidFill>
                  <a:schemeClr val="tx1"/>
                </a:solidFill>
              </a:rPr>
              <a:t>: шампун</a:t>
            </a:r>
            <a:r>
              <a:rPr lang="uk-UA" dirty="0">
                <a:solidFill>
                  <a:schemeClr val="tx1"/>
                </a:solidFill>
              </a:rPr>
              <a:t>і</a:t>
            </a:r>
            <a:r>
              <a:rPr lang="uk-UA" dirty="0" smtClean="0">
                <a:solidFill>
                  <a:schemeClr val="tx1"/>
                </a:solidFill>
              </a:rPr>
              <a:t>, кондиціонери, маски, </a:t>
            </a:r>
            <a:r>
              <a:rPr lang="uk-UA" dirty="0" err="1" smtClean="0">
                <a:solidFill>
                  <a:schemeClr val="tx1"/>
                </a:solidFill>
              </a:rPr>
              <a:t>ополіскувачи</a:t>
            </a:r>
            <a:r>
              <a:rPr lang="uk-UA" dirty="0" smtClean="0">
                <a:solidFill>
                  <a:schemeClr val="tx1"/>
                </a:solidFill>
              </a:rPr>
              <a:t>, </a:t>
            </a:r>
            <a:r>
              <a:rPr lang="uk-UA" dirty="0">
                <a:solidFill>
                  <a:schemeClr val="tx1"/>
                </a:solidFill>
              </a:rPr>
              <a:t>бальзами, </a:t>
            </a:r>
            <a:r>
              <a:rPr lang="uk-UA" dirty="0" smtClean="0">
                <a:solidFill>
                  <a:schemeClr val="tx1"/>
                </a:solidFill>
              </a:rPr>
              <a:t>засоби для зміцнення, відновлення та легкого розчісування (сироватки –філери, фініш-</a:t>
            </a:r>
            <a:r>
              <a:rPr lang="uk-UA" dirty="0" err="1" smtClean="0">
                <a:solidFill>
                  <a:schemeClr val="tx1"/>
                </a:solidFill>
              </a:rPr>
              <a:t>флюіди</a:t>
            </a:r>
            <a:r>
              <a:rPr lang="uk-UA" dirty="0" smtClean="0">
                <a:solidFill>
                  <a:schemeClr val="tx1"/>
                </a:solidFill>
              </a:rPr>
              <a:t>)</a:t>
            </a:r>
            <a:endParaRPr lang="uk-UA" dirty="0">
              <a:solidFill>
                <a:schemeClr val="tx1"/>
              </a:solidFill>
            </a:endParaRPr>
          </a:p>
          <a:p>
            <a:pPr marL="342900" indent="-342900" algn="l">
              <a:buFont typeface="Wingdings 3" charset="2"/>
              <a:buAutoNum type="arabicPeriod"/>
            </a:pPr>
            <a:r>
              <a:rPr lang="uk-UA" b="1" dirty="0">
                <a:solidFill>
                  <a:schemeClr val="tx1"/>
                </a:solidFill>
              </a:rPr>
              <a:t>Засоби </a:t>
            </a:r>
            <a:r>
              <a:rPr lang="uk-UA" b="1" dirty="0" smtClean="0">
                <a:solidFill>
                  <a:schemeClr val="tx1"/>
                </a:solidFill>
              </a:rPr>
              <a:t>для ванни та душу</a:t>
            </a:r>
            <a:r>
              <a:rPr lang="uk-UA" dirty="0" smtClean="0">
                <a:solidFill>
                  <a:schemeClr val="tx1"/>
                </a:solidFill>
              </a:rPr>
              <a:t>: мила, </a:t>
            </a:r>
            <a:r>
              <a:rPr lang="uk-UA" dirty="0">
                <a:solidFill>
                  <a:schemeClr val="tx1"/>
                </a:solidFill>
              </a:rPr>
              <a:t>гелі, </a:t>
            </a:r>
            <a:r>
              <a:rPr lang="uk-UA" dirty="0" smtClean="0">
                <a:solidFill>
                  <a:schemeClr val="tx1"/>
                </a:solidFill>
              </a:rPr>
              <a:t>піни, </a:t>
            </a:r>
            <a:r>
              <a:rPr lang="uk-UA" dirty="0" err="1" smtClean="0">
                <a:solidFill>
                  <a:schemeClr val="tx1"/>
                </a:solidFill>
              </a:rPr>
              <a:t>скраби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buFont typeface="Wingdings 3" charset="2"/>
              <a:buAutoNum type="arabicPeriod"/>
            </a:pPr>
            <a:r>
              <a:rPr lang="uk-UA" b="1" dirty="0">
                <a:solidFill>
                  <a:schemeClr val="tx1"/>
                </a:solidFill>
              </a:rPr>
              <a:t>Засоби </a:t>
            </a:r>
            <a:r>
              <a:rPr lang="uk-UA" b="1" dirty="0" smtClean="0">
                <a:solidFill>
                  <a:schemeClr val="tx1"/>
                </a:solidFill>
              </a:rPr>
              <a:t>інтимної гігієни</a:t>
            </a:r>
            <a:r>
              <a:rPr lang="uk-UA" dirty="0" smtClean="0">
                <a:solidFill>
                  <a:schemeClr val="tx1"/>
                </a:solidFill>
              </a:rPr>
              <a:t>: </a:t>
            </a:r>
            <a:r>
              <a:rPr lang="uk-UA" dirty="0">
                <a:solidFill>
                  <a:schemeClr val="tx1"/>
                </a:solidFill>
              </a:rPr>
              <a:t>мила, </a:t>
            </a:r>
            <a:r>
              <a:rPr lang="uk-UA" dirty="0" smtClean="0">
                <a:solidFill>
                  <a:schemeClr val="tx1"/>
                </a:solidFill>
              </a:rPr>
              <a:t>гель-мила, крем-мила.</a:t>
            </a:r>
          </a:p>
          <a:p>
            <a:pPr marL="342900" indent="-342900" algn="l">
              <a:buFont typeface="Wingdings 3" charset="2"/>
              <a:buAutoNum type="arabicPeriod"/>
            </a:pPr>
            <a:r>
              <a:rPr lang="uk-UA" b="1" dirty="0">
                <a:solidFill>
                  <a:schemeClr val="tx1"/>
                </a:solidFill>
              </a:rPr>
              <a:t>Засоби для </a:t>
            </a:r>
            <a:r>
              <a:rPr lang="uk-UA" b="1" dirty="0" smtClean="0">
                <a:solidFill>
                  <a:schemeClr val="tx1"/>
                </a:solidFill>
              </a:rPr>
              <a:t>масажу</a:t>
            </a:r>
            <a:r>
              <a:rPr lang="uk-UA" dirty="0" smtClean="0">
                <a:solidFill>
                  <a:schemeClr val="tx1"/>
                </a:solidFill>
              </a:rPr>
              <a:t>: масла</a:t>
            </a:r>
            <a:r>
              <a:rPr lang="uk-UA" dirty="0">
                <a:solidFill>
                  <a:schemeClr val="tx1"/>
                </a:solidFill>
              </a:rPr>
              <a:t>, гелі, </a:t>
            </a:r>
            <a:r>
              <a:rPr lang="uk-UA" dirty="0" smtClean="0">
                <a:solidFill>
                  <a:schemeClr val="tx1"/>
                </a:solidFill>
              </a:rPr>
              <a:t>креми.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 3" charset="2"/>
              <a:buAutoNum type="arabicPeriod"/>
            </a:pPr>
            <a:r>
              <a:rPr lang="uk-UA" b="1" dirty="0" smtClean="0">
                <a:solidFill>
                  <a:schemeClr val="tx1"/>
                </a:solidFill>
              </a:rPr>
              <a:t>Універсальні продукти для волосся і тіла</a:t>
            </a:r>
            <a:r>
              <a:rPr lang="uk-UA" dirty="0" smtClean="0">
                <a:solidFill>
                  <a:schemeClr val="tx1"/>
                </a:solidFill>
              </a:rPr>
              <a:t>: 2в1, 3в1.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buFont typeface="Wingdings 3" charset="2"/>
              <a:buAutoNum type="arabicPeriod"/>
            </a:pPr>
            <a:r>
              <a:rPr lang="uk-UA" b="1" dirty="0" smtClean="0">
                <a:solidFill>
                  <a:schemeClr val="tx1"/>
                </a:solidFill>
              </a:rPr>
              <a:t>Продукти побутової хімії</a:t>
            </a:r>
            <a:r>
              <a:rPr lang="uk-UA" dirty="0" smtClean="0">
                <a:solidFill>
                  <a:schemeClr val="tx1"/>
                </a:solidFill>
              </a:rPr>
              <a:t>: засоби для миття посуду, скла, підлоги; рідкі засоби для чищення і миття кухні, для прання, для унітазу; рідкі господарськи мила; універсальні дезінфікуючи засоби для дому.</a:t>
            </a:r>
          </a:p>
          <a:p>
            <a:pPr marL="342900" indent="-342900" algn="l">
              <a:buFont typeface="Wingdings 3" charset="2"/>
              <a:buAutoNum type="arabicPeriod"/>
            </a:pPr>
            <a:r>
              <a:rPr lang="uk-UA" b="1" dirty="0" err="1" smtClean="0">
                <a:solidFill>
                  <a:schemeClr val="tx1"/>
                </a:solidFill>
              </a:rPr>
              <a:t>Парфумерно</a:t>
            </a:r>
            <a:r>
              <a:rPr lang="uk-UA" b="1" dirty="0" smtClean="0">
                <a:solidFill>
                  <a:schemeClr val="tx1"/>
                </a:solidFill>
              </a:rPr>
              <a:t>-косметичні засоби розроблені в жіночих, чоловічих та дитячих лінійках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dirty="0"/>
          </a:p>
          <a:p>
            <a:pPr algn="l"/>
            <a:endParaRPr lang="uk-UA" dirty="0"/>
          </a:p>
          <a:p>
            <a:pPr marL="342900" indent="-342900" algn="l">
              <a:buAutoNum type="arabicPeriod"/>
            </a:pPr>
            <a:endParaRPr lang="uk-UA" dirty="0" smtClean="0"/>
          </a:p>
          <a:p>
            <a:pPr marL="342900" indent="-342900" algn="l">
              <a:buAutoNum type="arabicPeriod"/>
            </a:pPr>
            <a:endParaRPr lang="uk-UA" dirty="0" smtClean="0"/>
          </a:p>
          <a:p>
            <a:pPr marL="342900" indent="-342900" algn="l">
              <a:buFont typeface="+mj-lt"/>
              <a:buAutoNum type="arabicPeriod"/>
            </a:pPr>
            <a:endParaRPr lang="uk-UA" dirty="0" smtClean="0"/>
          </a:p>
          <a:p>
            <a:pPr algn="l"/>
            <a:endParaRPr lang="uk-UA" dirty="0" smtClean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739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4550" y="5905499"/>
            <a:ext cx="2457450" cy="9334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75684"/>
            <a:ext cx="7766936" cy="833966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B-to-B</a:t>
            </a:r>
            <a:r>
              <a:rPr lang="uk-UA" sz="4000" dirty="0" smtClean="0">
                <a:solidFill>
                  <a:schemeClr val="tx1"/>
                </a:solidFill>
              </a:rPr>
              <a:t> (бізнес для бізнесу)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1066798"/>
            <a:ext cx="10325100" cy="5772150"/>
          </a:xfrm>
        </p:spPr>
        <p:txBody>
          <a:bodyPr>
            <a:normAutofit/>
          </a:bodyPr>
          <a:lstStyle/>
          <a:p>
            <a:pPr algn="l"/>
            <a:r>
              <a:rPr lang="uk-UA" b="1" dirty="0" smtClean="0">
                <a:solidFill>
                  <a:schemeClr val="tx1"/>
                </a:solidFill>
              </a:rPr>
              <a:t>В категорії «</a:t>
            </a:r>
            <a:r>
              <a:rPr lang="en-US" b="1" dirty="0" smtClean="0">
                <a:solidFill>
                  <a:schemeClr val="tx1"/>
                </a:solidFill>
              </a:rPr>
              <a:t>B-to-</a:t>
            </a:r>
            <a:r>
              <a:rPr lang="ru-RU" b="1" dirty="0" smtClean="0">
                <a:solidFill>
                  <a:schemeClr val="tx1"/>
                </a:solidFill>
              </a:rPr>
              <a:t>В» </a:t>
            </a:r>
            <a:r>
              <a:rPr lang="uk-UA" b="1" dirty="0" smtClean="0">
                <a:solidFill>
                  <a:schemeClr val="tx1"/>
                </a:solidFill>
              </a:rPr>
              <a:t>СП УІ «ВЕЛЬТА –КОСМЕТІК» може запропонувати Вам </a:t>
            </a:r>
            <a:endParaRPr lang="en-US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b="1" dirty="0" smtClean="0">
                <a:solidFill>
                  <a:schemeClr val="tx1"/>
                </a:solidFill>
              </a:rPr>
              <a:t>Догляд за волоссям</a:t>
            </a:r>
            <a:r>
              <a:rPr lang="uk-UA" dirty="0" smtClean="0">
                <a:solidFill>
                  <a:schemeClr val="tx1"/>
                </a:solidFill>
              </a:rPr>
              <a:t>: шампуні, кондиціонери, маски, бальзами</a:t>
            </a:r>
            <a:r>
              <a:rPr lang="uk-UA" dirty="0">
                <a:solidFill>
                  <a:schemeClr val="tx1"/>
                </a:solidFill>
              </a:rPr>
              <a:t>, </a:t>
            </a:r>
            <a:r>
              <a:rPr lang="uk-UA" dirty="0" smtClean="0">
                <a:solidFill>
                  <a:schemeClr val="tx1"/>
                </a:solidFill>
              </a:rPr>
              <a:t>засоби для зміцнення, відновлення та легкого розчісування (сироватки –філери, фініш-</a:t>
            </a:r>
            <a:r>
              <a:rPr lang="uk-UA" dirty="0" err="1" smtClean="0">
                <a:solidFill>
                  <a:schemeClr val="tx1"/>
                </a:solidFill>
              </a:rPr>
              <a:t>флюіди</a:t>
            </a:r>
            <a:r>
              <a:rPr lang="uk-UA" dirty="0" smtClean="0">
                <a:solidFill>
                  <a:schemeClr val="tx1"/>
                </a:solidFill>
              </a:rPr>
              <a:t>) -   </a:t>
            </a:r>
            <a:r>
              <a:rPr lang="uk-UA" b="1" i="1" dirty="0">
                <a:solidFill>
                  <a:schemeClr val="tx1"/>
                </a:solidFill>
              </a:rPr>
              <a:t>Салони краси, перукарні </a:t>
            </a:r>
            <a:endParaRPr lang="uk-UA" i="1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uk-UA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uk-UA" b="1" dirty="0" smtClean="0">
                <a:solidFill>
                  <a:schemeClr val="tx1"/>
                </a:solidFill>
              </a:rPr>
              <a:t>Догляд за руками та тілом  </a:t>
            </a:r>
            <a:r>
              <a:rPr lang="uk-UA" dirty="0" smtClean="0">
                <a:solidFill>
                  <a:schemeClr val="tx1"/>
                </a:solidFill>
              </a:rPr>
              <a:t>: </a:t>
            </a:r>
            <a:r>
              <a:rPr lang="uk-UA" dirty="0" err="1" smtClean="0">
                <a:solidFill>
                  <a:schemeClr val="tx1"/>
                </a:solidFill>
              </a:rPr>
              <a:t>крема</a:t>
            </a:r>
            <a:r>
              <a:rPr lang="uk-UA" dirty="0" smtClean="0">
                <a:solidFill>
                  <a:schemeClr val="tx1"/>
                </a:solidFill>
              </a:rPr>
              <a:t> для рук , </a:t>
            </a:r>
            <a:r>
              <a:rPr lang="uk-UA" dirty="0" err="1" smtClean="0">
                <a:solidFill>
                  <a:schemeClr val="tx1"/>
                </a:solidFill>
              </a:rPr>
              <a:t>крема</a:t>
            </a:r>
            <a:r>
              <a:rPr lang="uk-UA" dirty="0" smtClean="0">
                <a:solidFill>
                  <a:schemeClr val="tx1"/>
                </a:solidFill>
              </a:rPr>
              <a:t> для тіла -  </a:t>
            </a:r>
            <a:r>
              <a:rPr lang="uk-UA" b="1" i="1" dirty="0">
                <a:solidFill>
                  <a:schemeClr val="tx1"/>
                </a:solidFill>
              </a:rPr>
              <a:t>Салони краси, перукарні </a:t>
            </a:r>
            <a:r>
              <a:rPr lang="uk-UA" b="1" i="1" dirty="0" smtClean="0">
                <a:solidFill>
                  <a:schemeClr val="tx1"/>
                </a:solidFill>
              </a:rPr>
              <a:t>, масажні салони, </a:t>
            </a:r>
            <a:r>
              <a:rPr lang="uk-UA" b="1" i="1" dirty="0" err="1" smtClean="0">
                <a:solidFill>
                  <a:schemeClr val="tx1"/>
                </a:solidFill>
              </a:rPr>
              <a:t>підприємтсва</a:t>
            </a:r>
            <a:r>
              <a:rPr lang="uk-UA" b="1" i="1" dirty="0" smtClean="0">
                <a:solidFill>
                  <a:schemeClr val="tx1"/>
                </a:solidFill>
              </a:rPr>
              <a:t> </a:t>
            </a:r>
            <a:r>
              <a:rPr lang="uk-UA" b="1" i="1" dirty="0" err="1" smtClean="0">
                <a:solidFill>
                  <a:schemeClr val="tx1"/>
                </a:solidFill>
              </a:rPr>
              <a:t>хім</a:t>
            </a:r>
            <a:r>
              <a:rPr lang="uk-UA" b="1" i="1" dirty="0" smtClean="0">
                <a:solidFill>
                  <a:schemeClr val="tx1"/>
                </a:solidFill>
              </a:rPr>
              <a:t>. Промисловості</a:t>
            </a:r>
          </a:p>
          <a:p>
            <a:pPr marL="285750" indent="-285750" algn="l">
              <a:buFontTx/>
              <a:buChar char="-"/>
            </a:pPr>
            <a:endParaRPr lang="uk-UA" b="1" i="1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uk-UA" b="1" dirty="0" smtClean="0">
                <a:solidFill>
                  <a:schemeClr val="tx1"/>
                </a:solidFill>
              </a:rPr>
              <a:t>Гігієна тіла: </a:t>
            </a:r>
            <a:r>
              <a:rPr lang="uk-UA" dirty="0" smtClean="0">
                <a:solidFill>
                  <a:schemeClr val="tx1"/>
                </a:solidFill>
              </a:rPr>
              <a:t>мила </a:t>
            </a:r>
            <a:r>
              <a:rPr lang="uk-UA" dirty="0" err="1" smtClean="0">
                <a:solidFill>
                  <a:schemeClr val="tx1"/>
                </a:solidFill>
              </a:rPr>
              <a:t>рідки</a:t>
            </a:r>
            <a:r>
              <a:rPr lang="uk-UA" dirty="0" smtClean="0">
                <a:solidFill>
                  <a:schemeClr val="tx1"/>
                </a:solidFill>
              </a:rPr>
              <a:t>  (включаючи антибактеріальні, інтимні)-  </a:t>
            </a:r>
            <a:r>
              <a:rPr lang="uk-UA" b="1" i="1" dirty="0">
                <a:solidFill>
                  <a:schemeClr val="tx1"/>
                </a:solidFill>
              </a:rPr>
              <a:t>Салони краси, перукарні , масажні салони, </a:t>
            </a:r>
            <a:r>
              <a:rPr lang="uk-UA" b="1" i="1" dirty="0" err="1" smtClean="0">
                <a:solidFill>
                  <a:schemeClr val="tx1"/>
                </a:solidFill>
              </a:rPr>
              <a:t>підприємтсва</a:t>
            </a:r>
            <a:r>
              <a:rPr lang="uk-UA" b="1" i="1" dirty="0" smtClean="0">
                <a:solidFill>
                  <a:schemeClr val="tx1"/>
                </a:solidFill>
              </a:rPr>
              <a:t> і організації , </a:t>
            </a:r>
            <a:r>
              <a:rPr lang="uk-UA" b="1" i="1" dirty="0" err="1" smtClean="0">
                <a:solidFill>
                  <a:schemeClr val="tx1"/>
                </a:solidFill>
              </a:rPr>
              <a:t>ХоРеКа</a:t>
            </a:r>
            <a:endParaRPr lang="uk-UA" b="1" i="1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uk-UA" b="1" i="1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uk-UA" b="1" dirty="0" smtClean="0">
                <a:solidFill>
                  <a:schemeClr val="tx1"/>
                </a:solidFill>
              </a:rPr>
              <a:t>Побутова хімія: </a:t>
            </a:r>
            <a:r>
              <a:rPr lang="uk-UA" dirty="0" smtClean="0">
                <a:solidFill>
                  <a:schemeClr val="tx1"/>
                </a:solidFill>
              </a:rPr>
              <a:t>рідини для миття посуду, підлоги, сантехніки, кухні, грилю і т д. </a:t>
            </a:r>
            <a:r>
              <a:rPr lang="uk-UA" b="1" dirty="0" smtClean="0">
                <a:solidFill>
                  <a:schemeClr val="tx1"/>
                </a:solidFill>
              </a:rPr>
              <a:t>-  </a:t>
            </a:r>
            <a:r>
              <a:rPr lang="uk-UA" b="1" i="1" dirty="0" err="1" smtClean="0">
                <a:solidFill>
                  <a:schemeClr val="tx1"/>
                </a:solidFill>
              </a:rPr>
              <a:t>ХоРеКа</a:t>
            </a:r>
            <a:r>
              <a:rPr lang="uk-UA" b="1" i="1" dirty="0" smtClean="0">
                <a:solidFill>
                  <a:schemeClr val="tx1"/>
                </a:solidFill>
              </a:rPr>
              <a:t>, підприємства і організації</a:t>
            </a:r>
          </a:p>
          <a:p>
            <a:pPr marL="285750" indent="-285750" algn="l">
              <a:buFontTx/>
              <a:buChar char="-"/>
            </a:pPr>
            <a:endParaRPr lang="uk-UA" b="1" i="1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uk-UA" b="1" i="1" dirty="0" smtClean="0">
                <a:solidFill>
                  <a:schemeClr val="tx1"/>
                </a:solidFill>
              </a:rPr>
              <a:t>Подарункові набори </a:t>
            </a:r>
            <a:r>
              <a:rPr lang="uk-UA" b="1" i="1" dirty="0">
                <a:solidFill>
                  <a:schemeClr val="tx1"/>
                </a:solidFill>
              </a:rPr>
              <a:t>– підприємства і організації</a:t>
            </a:r>
          </a:p>
          <a:p>
            <a:pPr marL="285750" indent="-285750" algn="l">
              <a:buFontTx/>
              <a:buChar char="-"/>
            </a:pPr>
            <a:endParaRPr lang="uk-UA" b="1" i="1" dirty="0">
              <a:solidFill>
                <a:schemeClr val="tx1"/>
              </a:solidFill>
            </a:endParaRPr>
          </a:p>
          <a:p>
            <a:pPr algn="l"/>
            <a:endParaRPr lang="en-US" dirty="0"/>
          </a:p>
          <a:p>
            <a:pPr algn="l"/>
            <a:endParaRPr lang="uk-UA" dirty="0"/>
          </a:p>
          <a:p>
            <a:pPr marL="342900" indent="-342900" algn="l">
              <a:buAutoNum type="arabicPeriod"/>
            </a:pPr>
            <a:endParaRPr lang="uk-UA" dirty="0" smtClean="0"/>
          </a:p>
          <a:p>
            <a:pPr marL="342900" indent="-342900" algn="l">
              <a:buAutoNum type="arabicPeriod"/>
            </a:pPr>
            <a:endParaRPr lang="uk-UA" dirty="0" smtClean="0"/>
          </a:p>
          <a:p>
            <a:pPr marL="342900" indent="-342900" algn="l">
              <a:buFont typeface="+mj-lt"/>
              <a:buAutoNum type="arabicPeriod"/>
            </a:pPr>
            <a:endParaRPr lang="uk-UA" dirty="0" smtClean="0"/>
          </a:p>
          <a:p>
            <a:pPr algn="l"/>
            <a:endParaRPr lang="uk-UA" dirty="0" smtClean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856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2184" y="247650"/>
            <a:ext cx="8596668" cy="51435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err="1" smtClean="0">
                <a:solidFill>
                  <a:schemeClr val="tx1"/>
                </a:solidFill>
              </a:rPr>
              <a:t>Ліора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228600" y="1123951"/>
            <a:ext cx="11772900" cy="5734050"/>
          </a:xfrm>
        </p:spPr>
        <p:txBody>
          <a:bodyPr>
            <a:normAutofit lnSpcReduction="10000"/>
          </a:bodyPr>
          <a:lstStyle/>
          <a:p>
            <a:pPr algn="l"/>
            <a:r>
              <a:rPr lang="uk-UA" b="1" i="1" dirty="0" smtClean="0">
                <a:solidFill>
                  <a:schemeClr val="tx1"/>
                </a:solidFill>
              </a:rPr>
              <a:t>1. Гелі для душу і мила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chemeClr val="tx1"/>
                </a:solidFill>
              </a:rPr>
              <a:t>До складу входять  натуральні квіткові води (</a:t>
            </a:r>
            <a:r>
              <a:rPr lang="uk-UA" b="1" i="1" dirty="0" err="1" smtClean="0">
                <a:solidFill>
                  <a:schemeClr val="tx1"/>
                </a:solidFill>
              </a:rPr>
              <a:t>гідролати</a:t>
            </a:r>
            <a:r>
              <a:rPr lang="uk-UA" b="1" i="1" dirty="0" smtClean="0">
                <a:solidFill>
                  <a:schemeClr val="tx1"/>
                </a:solidFill>
              </a:rPr>
              <a:t>) </a:t>
            </a:r>
            <a:r>
              <a:rPr lang="uk-UA" b="1" i="1" dirty="0" err="1" smtClean="0">
                <a:solidFill>
                  <a:schemeClr val="tx1"/>
                </a:solidFill>
              </a:rPr>
              <a:t>Оріхдеі</a:t>
            </a:r>
            <a:r>
              <a:rPr lang="uk-UA" b="1" i="1" dirty="0" smtClean="0">
                <a:solidFill>
                  <a:schemeClr val="tx1"/>
                </a:solidFill>
              </a:rPr>
              <a:t>, </a:t>
            </a:r>
            <a:r>
              <a:rPr lang="uk-UA" b="1" i="1" dirty="0">
                <a:solidFill>
                  <a:schemeClr val="tx1"/>
                </a:solidFill>
              </a:rPr>
              <a:t>К</a:t>
            </a:r>
            <a:r>
              <a:rPr lang="uk-UA" b="1" i="1" dirty="0" smtClean="0">
                <a:solidFill>
                  <a:schemeClr val="tx1"/>
                </a:solidFill>
              </a:rPr>
              <a:t>рокусу, Ірису , </a:t>
            </a:r>
            <a:r>
              <a:rPr lang="uk-UA" b="1" i="1" dirty="0" err="1" smtClean="0">
                <a:solidFill>
                  <a:schemeClr val="tx1"/>
                </a:solidFill>
              </a:rPr>
              <a:t>Фрезії</a:t>
            </a:r>
            <a:r>
              <a:rPr lang="uk-UA" b="1" i="1" dirty="0" smtClean="0">
                <a:solidFill>
                  <a:schemeClr val="tx1"/>
                </a:solidFill>
              </a:rPr>
              <a:t>,  а також екстракти </a:t>
            </a:r>
            <a:r>
              <a:rPr lang="uk-UA" b="1" i="1" dirty="0" err="1" smtClean="0">
                <a:solidFill>
                  <a:schemeClr val="tx1"/>
                </a:solidFill>
              </a:rPr>
              <a:t>Лайму</a:t>
            </a:r>
            <a:r>
              <a:rPr lang="uk-UA" b="1" i="1" dirty="0" smtClean="0">
                <a:solidFill>
                  <a:schemeClr val="tx1"/>
                </a:solidFill>
              </a:rPr>
              <a:t>, </a:t>
            </a:r>
            <a:r>
              <a:rPr lang="uk-UA" b="1" i="1" dirty="0" err="1" smtClean="0">
                <a:solidFill>
                  <a:schemeClr val="tx1"/>
                </a:solidFill>
              </a:rPr>
              <a:t>Мяти</a:t>
            </a:r>
            <a:r>
              <a:rPr lang="uk-UA" b="1" i="1" dirty="0" smtClean="0">
                <a:solidFill>
                  <a:schemeClr val="tx1"/>
                </a:solidFill>
              </a:rPr>
              <a:t>, Винограду, Мигдалю, Кокосове молоко, </a:t>
            </a:r>
            <a:r>
              <a:rPr lang="uk-UA" b="1" i="1" dirty="0" err="1" smtClean="0">
                <a:solidFill>
                  <a:schemeClr val="tx1"/>
                </a:solidFill>
              </a:rPr>
              <a:t>яки</a:t>
            </a:r>
            <a:r>
              <a:rPr lang="uk-UA" b="1" i="1" dirty="0" smtClean="0">
                <a:solidFill>
                  <a:schemeClr val="tx1"/>
                </a:solidFill>
              </a:rPr>
              <a:t> </a:t>
            </a:r>
            <a:r>
              <a:rPr lang="uk-UA" b="1" i="1" dirty="0" smtClean="0">
                <a:solidFill>
                  <a:srgbClr val="FF0000"/>
                </a:solidFill>
              </a:rPr>
              <a:t>забезпечують тривалий і стійкий НЕХІМІЧНИЙ аромат</a:t>
            </a:r>
            <a:r>
              <a:rPr lang="uk-UA" b="1" i="1" dirty="0" smtClean="0">
                <a:solidFill>
                  <a:schemeClr val="tx1"/>
                </a:solidFill>
              </a:rPr>
              <a:t>, </a:t>
            </a:r>
            <a:r>
              <a:rPr lang="uk-UA" b="1" i="1" dirty="0" smtClean="0">
                <a:solidFill>
                  <a:srgbClr val="FF0000"/>
                </a:solidFill>
              </a:rPr>
              <a:t>користь для шкіри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chemeClr val="tx1"/>
                </a:solidFill>
              </a:rPr>
              <a:t>Не містить СЛС, </a:t>
            </a:r>
            <a:r>
              <a:rPr lang="uk-UA" b="1" i="1" dirty="0" err="1" smtClean="0">
                <a:solidFill>
                  <a:schemeClr val="tx1"/>
                </a:solidFill>
              </a:rPr>
              <a:t>парабенів</a:t>
            </a:r>
            <a:r>
              <a:rPr lang="uk-UA" b="1" i="1" dirty="0" smtClean="0">
                <a:solidFill>
                  <a:schemeClr val="tx1"/>
                </a:solidFill>
              </a:rPr>
              <a:t>, </a:t>
            </a:r>
            <a:r>
              <a:rPr lang="uk-UA" b="1" i="1" dirty="0" err="1" smtClean="0">
                <a:solidFill>
                  <a:schemeClr val="tx1"/>
                </a:solidFill>
              </a:rPr>
              <a:t>сіліконів</a:t>
            </a:r>
            <a:r>
              <a:rPr lang="uk-UA" b="1" i="1" dirty="0" smtClean="0">
                <a:solidFill>
                  <a:schemeClr val="tx1"/>
                </a:solidFill>
              </a:rPr>
              <a:t>, </a:t>
            </a:r>
            <a:r>
              <a:rPr lang="uk-UA" b="1" i="1" dirty="0" err="1" smtClean="0">
                <a:solidFill>
                  <a:schemeClr val="tx1"/>
                </a:solidFill>
              </a:rPr>
              <a:t>формальдегідутворюючих</a:t>
            </a:r>
            <a:r>
              <a:rPr lang="uk-UA" b="1" i="1" dirty="0" smtClean="0">
                <a:solidFill>
                  <a:schemeClr val="tx1"/>
                </a:solidFill>
              </a:rPr>
              <a:t> компонентів,  мила,  а тільки натуральну мильну основу , </a:t>
            </a:r>
            <a:r>
              <a:rPr lang="uk-UA" b="1" i="1" dirty="0" smtClean="0">
                <a:solidFill>
                  <a:srgbClr val="FF0000"/>
                </a:solidFill>
              </a:rPr>
              <a:t> що приносить мінімум шкоди для організму, </a:t>
            </a:r>
            <a:r>
              <a:rPr lang="uk-UA" b="1" i="1" dirty="0" err="1" smtClean="0">
                <a:solidFill>
                  <a:srgbClr val="FF0000"/>
                </a:solidFill>
              </a:rPr>
              <a:t>гіпоалергенно</a:t>
            </a:r>
            <a:r>
              <a:rPr lang="uk-UA" b="1" i="1" dirty="0" smtClean="0">
                <a:solidFill>
                  <a:srgbClr val="FF0000"/>
                </a:solidFill>
              </a:rPr>
              <a:t>, і дає чудові пінні властивості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chemeClr val="tx1"/>
                </a:solidFill>
              </a:rPr>
              <a:t>Використовується </a:t>
            </a:r>
            <a:r>
              <a:rPr lang="uk-UA" b="1" i="1" dirty="0" err="1" smtClean="0">
                <a:solidFill>
                  <a:schemeClr val="tx1"/>
                </a:solidFill>
              </a:rPr>
              <a:t>пантенол</a:t>
            </a:r>
            <a:r>
              <a:rPr lang="uk-UA" b="1" i="1" dirty="0" smtClean="0">
                <a:solidFill>
                  <a:schemeClr val="tx1"/>
                </a:solidFill>
              </a:rPr>
              <a:t>, який </a:t>
            </a:r>
            <a:r>
              <a:rPr lang="uk-UA" b="1" i="1" dirty="0" smtClean="0">
                <a:solidFill>
                  <a:srgbClr val="FF0000"/>
                </a:solidFill>
              </a:rPr>
              <a:t>сприяє оновленню шкіри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chemeClr val="tx1"/>
                </a:solidFill>
              </a:rPr>
              <a:t>Висока густина продукції  </a:t>
            </a:r>
            <a:r>
              <a:rPr lang="uk-UA" b="1" i="1" dirty="0" smtClean="0">
                <a:solidFill>
                  <a:srgbClr val="FF0000"/>
                </a:solidFill>
              </a:rPr>
              <a:t>сприяє її економічному використанню і є найбільш привабливою для споживача.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chemeClr val="tx1"/>
                </a:solidFill>
              </a:rPr>
              <a:t>Корок-</a:t>
            </a:r>
            <a:r>
              <a:rPr lang="uk-UA" b="1" i="1" dirty="0" err="1" smtClean="0">
                <a:solidFill>
                  <a:schemeClr val="tx1"/>
                </a:solidFill>
              </a:rPr>
              <a:t>непроливайка</a:t>
            </a:r>
            <a:r>
              <a:rPr lang="uk-UA" b="1" i="1" dirty="0" smtClean="0">
                <a:solidFill>
                  <a:schemeClr val="tx1"/>
                </a:solidFill>
              </a:rPr>
              <a:t>, що </a:t>
            </a:r>
            <a:r>
              <a:rPr lang="uk-UA" b="1" i="1" dirty="0" smtClean="0">
                <a:solidFill>
                  <a:srgbClr val="FF0000"/>
                </a:solidFill>
              </a:rPr>
              <a:t>забезпечує захист від випадкового відкривання пляшки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1" i="1" dirty="0" err="1" smtClean="0">
                <a:solidFill>
                  <a:schemeClr val="tx1"/>
                </a:solidFill>
              </a:rPr>
              <a:t>Оригінальний</a:t>
            </a:r>
            <a:r>
              <a:rPr lang="ru-RU" b="1" i="1" dirty="0" smtClean="0">
                <a:solidFill>
                  <a:schemeClr val="tx1"/>
                </a:solidFill>
              </a:rPr>
              <a:t> дизайн </a:t>
            </a:r>
            <a:r>
              <a:rPr lang="uk-UA" b="1" i="1" dirty="0" smtClean="0">
                <a:solidFill>
                  <a:schemeClr val="tx1"/>
                </a:solidFill>
              </a:rPr>
              <a:t>і асортимент в 3 категоріях ароматів (квіти, десерт, напої ) – </a:t>
            </a:r>
            <a:r>
              <a:rPr lang="uk-UA" b="1" i="1" dirty="0" err="1" smtClean="0">
                <a:solidFill>
                  <a:schemeClr val="tx1"/>
                </a:solidFill>
              </a:rPr>
              <a:t>підійде</a:t>
            </a:r>
            <a:r>
              <a:rPr lang="uk-UA" b="1" i="1" dirty="0" smtClean="0">
                <a:solidFill>
                  <a:schemeClr val="tx1"/>
                </a:solidFill>
              </a:rPr>
              <a:t> для кожного</a:t>
            </a:r>
            <a:endParaRPr lang="uk-UA" b="1" i="1" dirty="0">
              <a:solidFill>
                <a:schemeClr val="tx1"/>
              </a:solidFill>
            </a:endParaRPr>
          </a:p>
          <a:p>
            <a:pPr algn="l"/>
            <a:r>
              <a:rPr lang="uk-UA" b="1" i="1" dirty="0" smtClean="0">
                <a:solidFill>
                  <a:srgbClr val="0070C0"/>
                </a:solidFill>
              </a:rPr>
              <a:t>Основні конкуренти: </a:t>
            </a:r>
            <a:r>
              <a:rPr lang="uk-UA" b="1" i="1" dirty="0" err="1" smtClean="0">
                <a:solidFill>
                  <a:srgbClr val="0070C0"/>
                </a:solidFill>
              </a:rPr>
              <a:t>Тімотей</a:t>
            </a:r>
            <a:r>
              <a:rPr lang="uk-UA" b="1" i="1" dirty="0" smtClean="0">
                <a:solidFill>
                  <a:srgbClr val="0070C0"/>
                </a:solidFill>
              </a:rPr>
              <a:t>, </a:t>
            </a:r>
            <a:r>
              <a:rPr lang="uk-UA" b="1" i="1" dirty="0" err="1" smtClean="0">
                <a:solidFill>
                  <a:srgbClr val="0070C0"/>
                </a:solidFill>
              </a:rPr>
              <a:t>Палмолів</a:t>
            </a:r>
            <a:r>
              <a:rPr lang="uk-UA" b="1" i="1" dirty="0">
                <a:solidFill>
                  <a:srgbClr val="0070C0"/>
                </a:solidFill>
              </a:rPr>
              <a:t> </a:t>
            </a:r>
            <a:r>
              <a:rPr lang="uk-UA" b="1" i="1" dirty="0" smtClean="0">
                <a:solidFill>
                  <a:srgbClr val="0070C0"/>
                </a:solidFill>
              </a:rPr>
              <a:t> і інші </a:t>
            </a:r>
            <a:r>
              <a:rPr lang="uk-UA" b="1" i="1" dirty="0" err="1" smtClean="0">
                <a:solidFill>
                  <a:srgbClr val="0070C0"/>
                </a:solidFill>
              </a:rPr>
              <a:t>транснаціонали</a:t>
            </a:r>
            <a:r>
              <a:rPr lang="uk-UA" b="1" i="1" dirty="0" smtClean="0">
                <a:solidFill>
                  <a:srgbClr val="0070C0"/>
                </a:solidFill>
              </a:rPr>
              <a:t>. </a:t>
            </a:r>
          </a:p>
          <a:p>
            <a:pPr algn="l"/>
            <a:r>
              <a:rPr lang="uk-UA" b="1" i="1" dirty="0" smtClean="0">
                <a:solidFill>
                  <a:srgbClr val="00B050"/>
                </a:solidFill>
              </a:rPr>
              <a:t>Наша перевага -  краща ціна, використання натуральної миючої основи, натуральних компонентів, </a:t>
            </a:r>
            <a:r>
              <a:rPr lang="uk-UA" b="1" i="1" dirty="0" err="1" smtClean="0">
                <a:solidFill>
                  <a:srgbClr val="00B050"/>
                </a:solidFill>
              </a:rPr>
              <a:t>пантенолу</a:t>
            </a:r>
            <a:r>
              <a:rPr lang="uk-UA" b="1" i="1" dirty="0" smtClean="0">
                <a:solidFill>
                  <a:srgbClr val="00B050"/>
                </a:solidFill>
              </a:rPr>
              <a:t>. </a:t>
            </a:r>
          </a:p>
          <a:p>
            <a:pPr algn="l"/>
            <a:r>
              <a:rPr lang="uk-UA" b="1" i="1" dirty="0" smtClean="0">
                <a:solidFill>
                  <a:srgbClr val="0070C0"/>
                </a:solidFill>
              </a:rPr>
              <a:t>Золота фраза  -  «Споживач купує продукт, щоб митись , а не оплачує рекламу по ТВ»</a:t>
            </a:r>
            <a:endParaRPr lang="uk-UA" b="1" i="1" dirty="0">
              <a:solidFill>
                <a:srgbClr val="0070C0"/>
              </a:solidFill>
            </a:endParaRPr>
          </a:p>
          <a:p>
            <a:pPr algn="l"/>
            <a:endParaRPr lang="en-US" dirty="0"/>
          </a:p>
          <a:p>
            <a:pPr algn="l"/>
            <a:endParaRPr lang="uk-UA" dirty="0"/>
          </a:p>
          <a:p>
            <a:pPr marL="342900" indent="-342900" algn="l">
              <a:buAutoNum type="arabicPeriod"/>
            </a:pPr>
            <a:endParaRPr lang="uk-UA" dirty="0" smtClean="0"/>
          </a:p>
          <a:p>
            <a:pPr marL="342900" indent="-342900" algn="l">
              <a:buAutoNum type="arabicPeriod"/>
            </a:pPr>
            <a:endParaRPr lang="uk-UA" dirty="0" smtClean="0"/>
          </a:p>
          <a:p>
            <a:pPr marL="342900" indent="-342900" algn="l">
              <a:buFont typeface="+mj-lt"/>
              <a:buAutoNum type="arabicPeriod"/>
            </a:pPr>
            <a:endParaRPr lang="uk-UA" dirty="0" smtClean="0"/>
          </a:p>
          <a:p>
            <a:pPr algn="l"/>
            <a:endParaRPr lang="uk-UA" dirty="0" smtClean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594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3100" y="137583"/>
            <a:ext cx="2457450" cy="9334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75684"/>
            <a:ext cx="7766936" cy="833966"/>
          </a:xfrm>
        </p:spPr>
        <p:txBody>
          <a:bodyPr/>
          <a:lstStyle/>
          <a:p>
            <a:pPr algn="ctr"/>
            <a:r>
              <a:rPr lang="uk-UA" sz="4000" dirty="0" err="1" smtClean="0">
                <a:solidFill>
                  <a:schemeClr val="tx1"/>
                </a:solidFill>
              </a:rPr>
              <a:t>Ліора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8175" y="1009650"/>
            <a:ext cx="10325100" cy="5772150"/>
          </a:xfrm>
        </p:spPr>
        <p:txBody>
          <a:bodyPr>
            <a:normAutofit/>
          </a:bodyPr>
          <a:lstStyle/>
          <a:p>
            <a:pPr algn="l"/>
            <a:r>
              <a:rPr lang="uk-UA" b="1" i="1" dirty="0" smtClean="0">
                <a:solidFill>
                  <a:schemeClr val="tx1"/>
                </a:solidFill>
              </a:rPr>
              <a:t>1. </a:t>
            </a:r>
            <a:r>
              <a:rPr lang="uk-UA" b="1" i="1" dirty="0" err="1" smtClean="0">
                <a:solidFill>
                  <a:schemeClr val="tx1"/>
                </a:solidFill>
              </a:rPr>
              <a:t>Крема</a:t>
            </a:r>
            <a:r>
              <a:rPr lang="uk-UA" b="1" i="1" dirty="0" smtClean="0">
                <a:solidFill>
                  <a:schemeClr val="tx1"/>
                </a:solidFill>
              </a:rPr>
              <a:t> для тіла і рук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chemeClr val="tx1"/>
                </a:solidFill>
              </a:rPr>
              <a:t>До складу входять  натуральні рослинні масла (масло </a:t>
            </a:r>
            <a:r>
              <a:rPr lang="uk-UA" b="1" i="1" dirty="0" err="1" smtClean="0">
                <a:solidFill>
                  <a:schemeClr val="tx1"/>
                </a:solidFill>
              </a:rPr>
              <a:t>Карите</a:t>
            </a:r>
            <a:r>
              <a:rPr lang="uk-UA" b="1" i="1" dirty="0" smtClean="0">
                <a:solidFill>
                  <a:schemeClr val="tx1"/>
                </a:solidFill>
              </a:rPr>
              <a:t>), </a:t>
            </a:r>
            <a:r>
              <a:rPr lang="uk-UA" b="1" i="1" dirty="0" err="1" smtClean="0">
                <a:solidFill>
                  <a:schemeClr val="tx1"/>
                </a:solidFill>
              </a:rPr>
              <a:t>кераміди</a:t>
            </a:r>
            <a:r>
              <a:rPr lang="uk-UA" b="1" i="1" dirty="0" smtClean="0">
                <a:solidFill>
                  <a:schemeClr val="tx1"/>
                </a:solidFill>
              </a:rPr>
              <a:t>,  </a:t>
            </a:r>
            <a:r>
              <a:rPr lang="uk-UA" b="1" i="1" dirty="0" err="1" smtClean="0">
                <a:solidFill>
                  <a:schemeClr val="tx1"/>
                </a:solidFill>
              </a:rPr>
              <a:t>протеіни</a:t>
            </a:r>
            <a:r>
              <a:rPr lang="uk-UA" b="1" i="1" dirty="0" smtClean="0">
                <a:solidFill>
                  <a:schemeClr val="tx1"/>
                </a:solidFill>
              </a:rPr>
              <a:t> (шовку, </a:t>
            </a:r>
            <a:r>
              <a:rPr lang="uk-UA" b="1" i="1" dirty="0" err="1" smtClean="0">
                <a:solidFill>
                  <a:schemeClr val="tx1"/>
                </a:solidFill>
              </a:rPr>
              <a:t>оріхдеі</a:t>
            </a:r>
            <a:r>
              <a:rPr lang="uk-UA" b="1" i="1" dirty="0" smtClean="0">
                <a:solidFill>
                  <a:schemeClr val="tx1"/>
                </a:solidFill>
              </a:rPr>
              <a:t>),  а також </a:t>
            </a:r>
            <a:r>
              <a:rPr lang="uk-UA" b="1" i="1" dirty="0" err="1" smtClean="0">
                <a:solidFill>
                  <a:schemeClr val="tx1"/>
                </a:solidFill>
              </a:rPr>
              <a:t>екстакти</a:t>
            </a:r>
            <a:r>
              <a:rPr lang="uk-UA" b="1" i="1" dirty="0" smtClean="0">
                <a:solidFill>
                  <a:schemeClr val="tx1"/>
                </a:solidFill>
              </a:rPr>
              <a:t>  </a:t>
            </a:r>
            <a:r>
              <a:rPr lang="uk-UA" b="1" i="1" dirty="0" err="1" smtClean="0">
                <a:solidFill>
                  <a:schemeClr val="tx1"/>
                </a:solidFill>
              </a:rPr>
              <a:t>Фрезіі</a:t>
            </a:r>
            <a:r>
              <a:rPr lang="uk-UA" b="1" i="1" dirty="0" smtClean="0">
                <a:solidFill>
                  <a:schemeClr val="tx1"/>
                </a:solidFill>
              </a:rPr>
              <a:t>, Мигдалю, </a:t>
            </a:r>
            <a:r>
              <a:rPr lang="uk-UA" b="1" i="1" dirty="0" err="1" smtClean="0">
                <a:solidFill>
                  <a:schemeClr val="tx1"/>
                </a:solidFill>
              </a:rPr>
              <a:t>яки</a:t>
            </a:r>
            <a:r>
              <a:rPr lang="uk-UA" b="1" i="1" dirty="0" smtClean="0">
                <a:solidFill>
                  <a:schemeClr val="tx1"/>
                </a:solidFill>
              </a:rPr>
              <a:t> </a:t>
            </a:r>
            <a:r>
              <a:rPr lang="uk-UA" b="1" i="1" dirty="0" smtClean="0">
                <a:solidFill>
                  <a:srgbClr val="FF0000"/>
                </a:solidFill>
              </a:rPr>
              <a:t>забезпечують тривалий і стійкий НЕХІМІЧНИЙ аромат</a:t>
            </a:r>
            <a:r>
              <a:rPr lang="uk-UA" b="1" i="1" dirty="0" smtClean="0">
                <a:solidFill>
                  <a:schemeClr val="tx1"/>
                </a:solidFill>
              </a:rPr>
              <a:t>, </a:t>
            </a:r>
            <a:r>
              <a:rPr lang="uk-UA" b="1" i="1" dirty="0" smtClean="0">
                <a:solidFill>
                  <a:srgbClr val="FF0000"/>
                </a:solidFill>
              </a:rPr>
              <a:t>максимальний ефект для шкіри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chemeClr val="tx1"/>
                </a:solidFill>
              </a:rPr>
              <a:t>Не </a:t>
            </a:r>
            <a:r>
              <a:rPr lang="uk-UA" b="1" i="1" dirty="0" err="1" smtClean="0">
                <a:solidFill>
                  <a:schemeClr val="tx1"/>
                </a:solidFill>
              </a:rPr>
              <a:t>викоритовуються</a:t>
            </a:r>
            <a:r>
              <a:rPr lang="uk-UA" b="1" i="1" dirty="0" smtClean="0">
                <a:solidFill>
                  <a:schemeClr val="tx1"/>
                </a:solidFill>
              </a:rPr>
              <a:t> грубі  </a:t>
            </a:r>
            <a:r>
              <a:rPr lang="uk-UA" b="1" i="1" dirty="0" err="1" smtClean="0">
                <a:solidFill>
                  <a:schemeClr val="tx1"/>
                </a:solidFill>
              </a:rPr>
              <a:t>ізопарабени</a:t>
            </a:r>
            <a:r>
              <a:rPr lang="uk-UA" b="1" i="1" dirty="0" smtClean="0">
                <a:solidFill>
                  <a:schemeClr val="tx1"/>
                </a:solidFill>
              </a:rPr>
              <a:t>, </a:t>
            </a:r>
            <a:r>
              <a:rPr lang="uk-UA" b="1" i="1" dirty="0" err="1" smtClean="0">
                <a:solidFill>
                  <a:schemeClr val="tx1"/>
                </a:solidFill>
              </a:rPr>
              <a:t>сілікони</a:t>
            </a:r>
            <a:r>
              <a:rPr lang="uk-UA" b="1" i="1" dirty="0" smtClean="0">
                <a:solidFill>
                  <a:schemeClr val="tx1"/>
                </a:solidFill>
              </a:rPr>
              <a:t>, </a:t>
            </a:r>
            <a:r>
              <a:rPr lang="uk-UA" b="1" i="1" dirty="0" err="1" smtClean="0">
                <a:solidFill>
                  <a:schemeClr val="tx1"/>
                </a:solidFill>
              </a:rPr>
              <a:t>формальдегідутворюючи</a:t>
            </a:r>
            <a:r>
              <a:rPr lang="uk-UA" b="1" i="1" dirty="0" smtClean="0">
                <a:solidFill>
                  <a:schemeClr val="tx1"/>
                </a:solidFill>
              </a:rPr>
              <a:t> компонентів, </a:t>
            </a:r>
            <a:r>
              <a:rPr lang="ru-RU" b="1" i="1" dirty="0" smtClean="0">
                <a:solidFill>
                  <a:srgbClr val="FF0000"/>
                </a:solidFill>
              </a:rPr>
              <a:t>абсолютно </a:t>
            </a:r>
            <a:r>
              <a:rPr lang="ru-RU" b="1" i="1" dirty="0" err="1" smtClean="0">
                <a:solidFill>
                  <a:srgbClr val="FF0000"/>
                </a:solidFill>
              </a:rPr>
              <a:t>безпечно</a:t>
            </a:r>
            <a:r>
              <a:rPr lang="ru-RU" b="1" i="1" dirty="0" smtClean="0">
                <a:solidFill>
                  <a:srgbClr val="FF0000"/>
                </a:solidFill>
              </a:rPr>
              <a:t>, не </a:t>
            </a:r>
            <a:r>
              <a:rPr lang="ru-RU" b="1" i="1" dirty="0" err="1" smtClean="0">
                <a:solidFill>
                  <a:srgbClr val="FF0000"/>
                </a:solidFill>
              </a:rPr>
              <a:t>створює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ефект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жирної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плівки</a:t>
            </a:r>
            <a:r>
              <a:rPr lang="ru-RU" b="1" i="1" dirty="0" smtClean="0">
                <a:solidFill>
                  <a:srgbClr val="FF0000"/>
                </a:solidFill>
              </a:rPr>
              <a:t> на </a:t>
            </a:r>
            <a:r>
              <a:rPr lang="ru-RU" b="1" i="1" dirty="0" err="1" smtClean="0">
                <a:solidFill>
                  <a:srgbClr val="FF0000"/>
                </a:solidFill>
              </a:rPr>
              <a:t>шкірі</a:t>
            </a:r>
            <a:endParaRPr lang="uk-UA" b="1" i="1" dirty="0" smtClean="0">
              <a:solidFill>
                <a:srgbClr val="FF000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chemeClr val="tx1"/>
                </a:solidFill>
              </a:rPr>
              <a:t>Використовується </a:t>
            </a:r>
            <a:r>
              <a:rPr lang="uk-UA" b="1" i="1" dirty="0" err="1" smtClean="0">
                <a:solidFill>
                  <a:schemeClr val="tx1"/>
                </a:solidFill>
              </a:rPr>
              <a:t>пантенол</a:t>
            </a:r>
            <a:r>
              <a:rPr lang="uk-UA" b="1" i="1" dirty="0" smtClean="0">
                <a:solidFill>
                  <a:schemeClr val="tx1"/>
                </a:solidFill>
              </a:rPr>
              <a:t>, який </a:t>
            </a:r>
            <a:r>
              <a:rPr lang="uk-UA" b="1" i="1" dirty="0" smtClean="0">
                <a:solidFill>
                  <a:srgbClr val="FF0000"/>
                </a:solidFill>
              </a:rPr>
              <a:t>сприяє оновленню шкіри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chemeClr val="tx1"/>
                </a:solidFill>
              </a:rPr>
              <a:t>Висока густина продукції  </a:t>
            </a:r>
            <a:r>
              <a:rPr lang="uk-UA" b="1" i="1" dirty="0" smtClean="0">
                <a:solidFill>
                  <a:srgbClr val="FF0000"/>
                </a:solidFill>
              </a:rPr>
              <a:t>сприяє її економічному використанню і є найбільш привабливою для споживача.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chemeClr val="tx1"/>
                </a:solidFill>
              </a:rPr>
              <a:t>Зручний </a:t>
            </a:r>
            <a:r>
              <a:rPr lang="uk-UA" b="1" i="1" dirty="0" err="1" smtClean="0">
                <a:solidFill>
                  <a:schemeClr val="tx1"/>
                </a:solidFill>
              </a:rPr>
              <a:t>двохпозиційний</a:t>
            </a:r>
            <a:r>
              <a:rPr lang="uk-UA" b="1" i="1" dirty="0" smtClean="0">
                <a:solidFill>
                  <a:schemeClr val="tx1"/>
                </a:solidFill>
              </a:rPr>
              <a:t> дозатор, що </a:t>
            </a:r>
            <a:r>
              <a:rPr lang="uk-UA" b="1" i="1" dirty="0" smtClean="0">
                <a:solidFill>
                  <a:srgbClr val="FF0000"/>
                </a:solidFill>
              </a:rPr>
              <a:t>забезпечує захист від випадкового проливання крему</a:t>
            </a:r>
          </a:p>
          <a:p>
            <a:pPr algn="l"/>
            <a:r>
              <a:rPr lang="uk-UA" dirty="0" smtClean="0"/>
              <a:t> Це інноваційний продукт для молодшого покоління, що дозволяє отримати чудовий догляд за шкірою і приємний тривалий аромат без ефекту «</a:t>
            </a:r>
            <a:r>
              <a:rPr lang="uk-UA" dirty="0" err="1" smtClean="0"/>
              <a:t>Жирноі</a:t>
            </a:r>
            <a:r>
              <a:rPr lang="uk-UA" dirty="0" smtClean="0"/>
              <a:t> плівки»</a:t>
            </a:r>
          </a:p>
          <a:p>
            <a:pPr algn="l"/>
            <a:endParaRPr lang="uk-UA" dirty="0"/>
          </a:p>
          <a:p>
            <a:pPr algn="l"/>
            <a:r>
              <a:rPr lang="uk-UA" b="1" i="1" dirty="0">
                <a:solidFill>
                  <a:srgbClr val="0070C0"/>
                </a:solidFill>
              </a:rPr>
              <a:t>Золота фраза  -  </a:t>
            </a:r>
            <a:r>
              <a:rPr lang="uk-UA" b="1" i="1" dirty="0" smtClean="0">
                <a:solidFill>
                  <a:srgbClr val="0070C0"/>
                </a:solidFill>
              </a:rPr>
              <a:t>«Крем і духи в одному флаконі»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uk-UA" dirty="0"/>
          </a:p>
          <a:p>
            <a:pPr marL="342900" indent="-342900" algn="l">
              <a:buAutoNum type="arabicPeriod"/>
            </a:pPr>
            <a:endParaRPr lang="uk-UA" dirty="0" smtClean="0"/>
          </a:p>
          <a:p>
            <a:pPr marL="342900" indent="-342900" algn="l">
              <a:buAutoNum type="arabicPeriod"/>
            </a:pPr>
            <a:endParaRPr lang="uk-UA" dirty="0" smtClean="0"/>
          </a:p>
          <a:p>
            <a:pPr marL="342900" indent="-342900" algn="l">
              <a:buFont typeface="+mj-lt"/>
              <a:buAutoNum type="arabicPeriod"/>
            </a:pPr>
            <a:endParaRPr lang="uk-UA" dirty="0" smtClean="0"/>
          </a:p>
          <a:p>
            <a:pPr algn="l"/>
            <a:endParaRPr lang="uk-UA" dirty="0" smtClean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227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3100" y="137583"/>
            <a:ext cx="2457450" cy="9334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75684"/>
            <a:ext cx="7766936" cy="833966"/>
          </a:xfrm>
        </p:spPr>
        <p:txBody>
          <a:bodyPr/>
          <a:lstStyle/>
          <a:p>
            <a:pPr algn="ctr"/>
            <a:r>
              <a:rPr lang="uk-UA" sz="4000" dirty="0" smtClean="0">
                <a:solidFill>
                  <a:schemeClr val="tx1"/>
                </a:solidFill>
              </a:rPr>
              <a:t>Зелена косметика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8175" y="1009650"/>
            <a:ext cx="10325100" cy="5772150"/>
          </a:xfrm>
        </p:spPr>
        <p:txBody>
          <a:bodyPr>
            <a:normAutofit lnSpcReduction="10000"/>
          </a:bodyPr>
          <a:lstStyle/>
          <a:p>
            <a:pPr algn="l"/>
            <a:r>
              <a:rPr lang="uk-UA" b="1" i="1" dirty="0" smtClean="0">
                <a:solidFill>
                  <a:schemeClr val="tx1"/>
                </a:solidFill>
              </a:rPr>
              <a:t>1. </a:t>
            </a:r>
            <a:r>
              <a:rPr lang="uk-UA" b="1" i="1" dirty="0" err="1" smtClean="0">
                <a:solidFill>
                  <a:schemeClr val="tx1"/>
                </a:solidFill>
              </a:rPr>
              <a:t>Крема</a:t>
            </a:r>
            <a:r>
              <a:rPr lang="uk-UA" b="1" i="1" dirty="0" smtClean="0">
                <a:solidFill>
                  <a:schemeClr val="tx1"/>
                </a:solidFill>
              </a:rPr>
              <a:t> для рук і обличчя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chemeClr val="tx1"/>
                </a:solidFill>
              </a:rPr>
              <a:t>До складу входять  натуральні рослинні  </a:t>
            </a:r>
            <a:r>
              <a:rPr lang="uk-UA" b="1" i="1" dirty="0" err="1" smtClean="0">
                <a:solidFill>
                  <a:schemeClr val="tx1"/>
                </a:solidFill>
              </a:rPr>
              <a:t>екстакти</a:t>
            </a:r>
            <a:r>
              <a:rPr lang="uk-UA" b="1" i="1" dirty="0" smtClean="0">
                <a:solidFill>
                  <a:schemeClr val="tx1"/>
                </a:solidFill>
              </a:rPr>
              <a:t> ,</a:t>
            </a:r>
            <a:r>
              <a:rPr lang="uk-UA" b="1" i="1" dirty="0" err="1" smtClean="0">
                <a:solidFill>
                  <a:schemeClr val="tx1"/>
                </a:solidFill>
              </a:rPr>
              <a:t>яки</a:t>
            </a:r>
            <a:r>
              <a:rPr lang="uk-UA" b="1" i="1" dirty="0" smtClean="0">
                <a:solidFill>
                  <a:schemeClr val="tx1"/>
                </a:solidFill>
              </a:rPr>
              <a:t> </a:t>
            </a:r>
            <a:r>
              <a:rPr lang="uk-UA" b="1" i="1" dirty="0" smtClean="0">
                <a:solidFill>
                  <a:srgbClr val="FF0000"/>
                </a:solidFill>
              </a:rPr>
              <a:t>забезпечують тривалий і максимальний ефект для шкіри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chemeClr val="tx1"/>
                </a:solidFill>
              </a:rPr>
              <a:t>Не </a:t>
            </a:r>
            <a:r>
              <a:rPr lang="uk-UA" b="1" i="1" dirty="0" err="1" smtClean="0">
                <a:solidFill>
                  <a:schemeClr val="tx1"/>
                </a:solidFill>
              </a:rPr>
              <a:t>викоритовуються</a:t>
            </a:r>
            <a:r>
              <a:rPr lang="uk-UA" b="1" i="1" dirty="0" smtClean="0">
                <a:solidFill>
                  <a:schemeClr val="tx1"/>
                </a:solidFill>
              </a:rPr>
              <a:t> грубі  </a:t>
            </a:r>
            <a:r>
              <a:rPr lang="uk-UA" b="1" i="1" dirty="0" err="1" smtClean="0">
                <a:solidFill>
                  <a:schemeClr val="tx1"/>
                </a:solidFill>
              </a:rPr>
              <a:t>ізопарабени</a:t>
            </a:r>
            <a:r>
              <a:rPr lang="uk-UA" b="1" i="1" dirty="0" smtClean="0">
                <a:solidFill>
                  <a:schemeClr val="tx1"/>
                </a:solidFill>
              </a:rPr>
              <a:t>, </a:t>
            </a:r>
            <a:r>
              <a:rPr lang="uk-UA" b="1" i="1" dirty="0" err="1" smtClean="0">
                <a:solidFill>
                  <a:schemeClr val="tx1"/>
                </a:solidFill>
              </a:rPr>
              <a:t>сілікони</a:t>
            </a:r>
            <a:r>
              <a:rPr lang="uk-UA" b="1" i="1" dirty="0" smtClean="0">
                <a:solidFill>
                  <a:schemeClr val="tx1"/>
                </a:solidFill>
              </a:rPr>
              <a:t>, </a:t>
            </a:r>
            <a:r>
              <a:rPr lang="uk-UA" b="1" i="1" dirty="0" err="1" smtClean="0">
                <a:solidFill>
                  <a:schemeClr val="tx1"/>
                </a:solidFill>
              </a:rPr>
              <a:t>формальдегідутворюючи</a:t>
            </a:r>
            <a:r>
              <a:rPr lang="uk-UA" b="1" i="1" dirty="0" smtClean="0">
                <a:solidFill>
                  <a:schemeClr val="tx1"/>
                </a:solidFill>
              </a:rPr>
              <a:t> компонентів, </a:t>
            </a:r>
            <a:r>
              <a:rPr lang="ru-RU" b="1" i="1" dirty="0" smtClean="0">
                <a:solidFill>
                  <a:srgbClr val="FF0000"/>
                </a:solidFill>
              </a:rPr>
              <a:t>абсолютно </a:t>
            </a:r>
            <a:r>
              <a:rPr lang="ru-RU" b="1" i="1" dirty="0" err="1" smtClean="0">
                <a:solidFill>
                  <a:srgbClr val="FF0000"/>
                </a:solidFill>
              </a:rPr>
              <a:t>безпечно</a:t>
            </a:r>
            <a:r>
              <a:rPr lang="ru-RU" b="1" i="1" dirty="0" smtClean="0">
                <a:solidFill>
                  <a:srgbClr val="FF0000"/>
                </a:solidFill>
              </a:rPr>
              <a:t>, не </a:t>
            </a:r>
            <a:r>
              <a:rPr lang="ru-RU" b="1" i="1" dirty="0" err="1" smtClean="0">
                <a:solidFill>
                  <a:srgbClr val="FF0000"/>
                </a:solidFill>
              </a:rPr>
              <a:t>створює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ефект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жирної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плівки</a:t>
            </a:r>
            <a:r>
              <a:rPr lang="ru-RU" b="1" i="1" dirty="0" smtClean="0">
                <a:solidFill>
                  <a:srgbClr val="FF0000"/>
                </a:solidFill>
              </a:rPr>
              <a:t> на </a:t>
            </a:r>
            <a:r>
              <a:rPr lang="ru-RU" b="1" i="1" dirty="0" err="1" smtClean="0">
                <a:solidFill>
                  <a:srgbClr val="FF0000"/>
                </a:solidFill>
              </a:rPr>
              <a:t>шкірі</a:t>
            </a:r>
            <a:endParaRPr lang="uk-UA" b="1" i="1" dirty="0" smtClean="0">
              <a:solidFill>
                <a:srgbClr val="FF000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chemeClr val="tx1"/>
                </a:solidFill>
              </a:rPr>
              <a:t>Використовується </a:t>
            </a:r>
            <a:r>
              <a:rPr lang="uk-UA" b="1" i="1" dirty="0" err="1" smtClean="0">
                <a:solidFill>
                  <a:schemeClr val="tx1"/>
                </a:solidFill>
              </a:rPr>
              <a:t>пантенол</a:t>
            </a:r>
            <a:r>
              <a:rPr lang="uk-UA" b="1" i="1" dirty="0" smtClean="0">
                <a:solidFill>
                  <a:schemeClr val="tx1"/>
                </a:solidFill>
              </a:rPr>
              <a:t> і гл</a:t>
            </a:r>
            <a:r>
              <a:rPr lang="uk-UA" b="1" i="1" dirty="0">
                <a:solidFill>
                  <a:schemeClr val="tx1"/>
                </a:solidFill>
              </a:rPr>
              <a:t>і</a:t>
            </a:r>
            <a:r>
              <a:rPr lang="uk-UA" b="1" i="1" dirty="0" smtClean="0">
                <a:solidFill>
                  <a:schemeClr val="tx1"/>
                </a:solidFill>
              </a:rPr>
              <a:t>церин, який </a:t>
            </a:r>
            <a:r>
              <a:rPr lang="uk-UA" b="1" i="1" dirty="0" smtClean="0">
                <a:solidFill>
                  <a:srgbClr val="FF0000"/>
                </a:solidFill>
              </a:rPr>
              <a:t>сприяє оновленню шкіри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chemeClr val="tx1"/>
                </a:solidFill>
              </a:rPr>
              <a:t>Висока густина продукції  </a:t>
            </a:r>
            <a:r>
              <a:rPr lang="uk-UA" b="1" i="1" dirty="0" smtClean="0">
                <a:solidFill>
                  <a:srgbClr val="FF0000"/>
                </a:solidFill>
              </a:rPr>
              <a:t>сприяє її економічному використанню і є найбільш привабливою для споживача.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chemeClr val="tx1"/>
                </a:solidFill>
              </a:rPr>
              <a:t>Зручний </a:t>
            </a:r>
            <a:r>
              <a:rPr lang="uk-UA" b="1" i="1" dirty="0" err="1" smtClean="0">
                <a:solidFill>
                  <a:schemeClr val="tx1"/>
                </a:solidFill>
              </a:rPr>
              <a:t>двохпозиційний</a:t>
            </a:r>
            <a:r>
              <a:rPr lang="uk-UA" b="1" i="1" dirty="0" smtClean="0">
                <a:solidFill>
                  <a:schemeClr val="tx1"/>
                </a:solidFill>
              </a:rPr>
              <a:t> дозатор, що </a:t>
            </a:r>
            <a:r>
              <a:rPr lang="uk-UA" b="1" i="1" dirty="0" smtClean="0">
                <a:solidFill>
                  <a:srgbClr val="FF0000"/>
                </a:solidFill>
              </a:rPr>
              <a:t>забезпечує захист від випадкового проливання крему</a:t>
            </a:r>
            <a:endParaRPr lang="uk-UA" dirty="0" smtClean="0"/>
          </a:p>
          <a:p>
            <a:pPr algn="l"/>
            <a:r>
              <a:rPr lang="uk-UA" b="1" i="1" dirty="0">
                <a:solidFill>
                  <a:srgbClr val="0070C0"/>
                </a:solidFill>
              </a:rPr>
              <a:t>Основні конкуренти: </a:t>
            </a:r>
            <a:r>
              <a:rPr lang="uk-UA" b="1" i="1" dirty="0" smtClean="0">
                <a:solidFill>
                  <a:srgbClr val="0070C0"/>
                </a:solidFill>
              </a:rPr>
              <a:t>Амальгама  (Рука на червоному фоні)(виключно хімічні </a:t>
            </a:r>
            <a:r>
              <a:rPr lang="uk-UA" b="1" i="1" dirty="0" err="1" smtClean="0">
                <a:solidFill>
                  <a:srgbClr val="0070C0"/>
                </a:solidFill>
              </a:rPr>
              <a:t>складники,дешевий</a:t>
            </a:r>
            <a:r>
              <a:rPr lang="uk-UA" b="1" i="1" dirty="0" smtClean="0">
                <a:solidFill>
                  <a:srgbClr val="0070C0"/>
                </a:solidFill>
              </a:rPr>
              <a:t> ланолін , як в кремі для взуття), Бархатні Ручки (російський </a:t>
            </a:r>
            <a:r>
              <a:rPr lang="uk-UA" b="1" i="1" dirty="0" err="1" smtClean="0">
                <a:solidFill>
                  <a:srgbClr val="0070C0"/>
                </a:solidFill>
              </a:rPr>
              <a:t>виробник,значно</a:t>
            </a:r>
            <a:r>
              <a:rPr lang="uk-UA" b="1" i="1" dirty="0" smtClean="0">
                <a:solidFill>
                  <a:srgbClr val="0070C0"/>
                </a:solidFill>
              </a:rPr>
              <a:t> переоцінений)</a:t>
            </a:r>
          </a:p>
          <a:p>
            <a:pPr algn="l"/>
            <a:r>
              <a:rPr lang="uk-UA" b="1" i="1" dirty="0" smtClean="0">
                <a:solidFill>
                  <a:srgbClr val="0070C0"/>
                </a:solidFill>
              </a:rPr>
              <a:t> </a:t>
            </a:r>
            <a:r>
              <a:rPr lang="uk-UA" b="1" i="1" dirty="0">
                <a:solidFill>
                  <a:srgbClr val="00B050"/>
                </a:solidFill>
              </a:rPr>
              <a:t>Наша перевага -  краща ціна, використання </a:t>
            </a:r>
            <a:r>
              <a:rPr lang="uk-UA" b="1" i="1" dirty="0" smtClean="0">
                <a:solidFill>
                  <a:srgbClr val="00B050"/>
                </a:solidFill>
              </a:rPr>
              <a:t>натуральних компонентів</a:t>
            </a:r>
            <a:r>
              <a:rPr lang="uk-UA" b="1" i="1" dirty="0">
                <a:solidFill>
                  <a:srgbClr val="00B050"/>
                </a:solidFill>
              </a:rPr>
              <a:t>, </a:t>
            </a:r>
            <a:r>
              <a:rPr lang="uk-UA" b="1" i="1" dirty="0" err="1" smtClean="0">
                <a:solidFill>
                  <a:srgbClr val="00B050"/>
                </a:solidFill>
              </a:rPr>
              <a:t>пантенолу</a:t>
            </a:r>
            <a:r>
              <a:rPr lang="uk-UA" b="1" i="1" dirty="0" smtClean="0">
                <a:solidFill>
                  <a:srgbClr val="00B050"/>
                </a:solidFill>
              </a:rPr>
              <a:t>, гліцерину, наявна реклама на Зелену аптеку. </a:t>
            </a:r>
            <a:endParaRPr lang="uk-UA" b="1" i="1" dirty="0">
              <a:solidFill>
                <a:srgbClr val="00B050"/>
              </a:solidFill>
            </a:endParaRPr>
          </a:p>
          <a:p>
            <a:pPr algn="l"/>
            <a:endParaRPr lang="uk-UA" dirty="0"/>
          </a:p>
          <a:p>
            <a:pPr algn="l"/>
            <a:r>
              <a:rPr lang="uk-UA" b="1" i="1" dirty="0">
                <a:solidFill>
                  <a:srgbClr val="0070C0"/>
                </a:solidFill>
              </a:rPr>
              <a:t>Золота фраза  -  </a:t>
            </a:r>
            <a:r>
              <a:rPr lang="uk-UA" b="1" i="1" dirty="0" smtClean="0">
                <a:solidFill>
                  <a:srgbClr val="0070C0"/>
                </a:solidFill>
              </a:rPr>
              <a:t>«це ж </a:t>
            </a:r>
            <a:r>
              <a:rPr lang="uk-UA" b="1" i="1" dirty="0" err="1" smtClean="0">
                <a:solidFill>
                  <a:srgbClr val="0070C0"/>
                </a:solidFill>
              </a:rPr>
              <a:t>крема</a:t>
            </a:r>
            <a:r>
              <a:rPr lang="uk-UA" b="1" i="1" dirty="0" smtClean="0">
                <a:solidFill>
                  <a:srgbClr val="0070C0"/>
                </a:solidFill>
              </a:rPr>
              <a:t> для людської шкіри, а не для взуття. </a:t>
            </a:r>
            <a:r>
              <a:rPr lang="uk-UA" b="1" i="1" dirty="0" err="1" smtClean="0">
                <a:solidFill>
                  <a:srgbClr val="0070C0"/>
                </a:solidFill>
              </a:rPr>
              <a:t>Щей</a:t>
            </a:r>
            <a:r>
              <a:rPr lang="uk-UA" b="1" i="1" dirty="0" smtClean="0">
                <a:solidFill>
                  <a:srgbClr val="0070C0"/>
                </a:solidFill>
              </a:rPr>
              <a:t> реклама по ТВ є»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uk-UA" dirty="0"/>
          </a:p>
          <a:p>
            <a:pPr marL="342900" indent="-342900" algn="l">
              <a:buAutoNum type="arabicPeriod"/>
            </a:pPr>
            <a:endParaRPr lang="uk-UA" dirty="0" smtClean="0"/>
          </a:p>
          <a:p>
            <a:pPr marL="342900" indent="-342900" algn="l">
              <a:buAutoNum type="arabicPeriod"/>
            </a:pPr>
            <a:endParaRPr lang="uk-UA" dirty="0" smtClean="0"/>
          </a:p>
          <a:p>
            <a:pPr marL="342900" indent="-342900" algn="l">
              <a:buFont typeface="+mj-lt"/>
              <a:buAutoNum type="arabicPeriod"/>
            </a:pPr>
            <a:endParaRPr lang="uk-UA" dirty="0" smtClean="0"/>
          </a:p>
          <a:p>
            <a:pPr algn="l"/>
            <a:endParaRPr lang="uk-UA" dirty="0" smtClean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33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5034" y="76200"/>
            <a:ext cx="8596668" cy="51435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Злато трав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228600" y="1123951"/>
            <a:ext cx="11772900" cy="5734050"/>
          </a:xfrm>
        </p:spPr>
        <p:txBody>
          <a:bodyPr>
            <a:normAutofit/>
          </a:bodyPr>
          <a:lstStyle/>
          <a:p>
            <a:pPr algn="l"/>
            <a:r>
              <a:rPr lang="uk-UA" b="1" i="1" dirty="0" smtClean="0">
                <a:solidFill>
                  <a:schemeClr val="tx1"/>
                </a:solidFill>
              </a:rPr>
              <a:t>1. Шампунь і Бальзам 2 в 1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chemeClr val="tx1"/>
                </a:solidFill>
              </a:rPr>
              <a:t>До складу входять  натуральні </a:t>
            </a:r>
            <a:r>
              <a:rPr lang="uk-UA" b="1" i="1" dirty="0" err="1" smtClean="0">
                <a:solidFill>
                  <a:schemeClr val="tx1"/>
                </a:solidFill>
              </a:rPr>
              <a:t>екстакрти</a:t>
            </a:r>
            <a:r>
              <a:rPr lang="uk-UA" b="1" i="1" dirty="0" smtClean="0">
                <a:solidFill>
                  <a:schemeClr val="tx1"/>
                </a:solidFill>
              </a:rPr>
              <a:t> Лаванди, Кропиви, Оливи, Чайного дерева, Ромашки, Лопуха </a:t>
            </a:r>
            <a:r>
              <a:rPr lang="uk-UA" b="1" i="1" dirty="0" err="1" smtClean="0">
                <a:solidFill>
                  <a:schemeClr val="tx1"/>
                </a:solidFill>
              </a:rPr>
              <a:t>яки</a:t>
            </a:r>
            <a:r>
              <a:rPr lang="uk-UA" b="1" i="1" dirty="0" smtClean="0">
                <a:solidFill>
                  <a:schemeClr val="tx1"/>
                </a:solidFill>
              </a:rPr>
              <a:t> </a:t>
            </a:r>
            <a:r>
              <a:rPr lang="uk-UA" b="1" i="1" dirty="0" smtClean="0">
                <a:solidFill>
                  <a:srgbClr val="FF0000"/>
                </a:solidFill>
              </a:rPr>
              <a:t>забезпечують тривалий і стійкий НЕХІМІЧНИЙ аромат</a:t>
            </a:r>
            <a:r>
              <a:rPr lang="uk-UA" b="1" i="1" dirty="0" smtClean="0">
                <a:solidFill>
                  <a:schemeClr val="tx1"/>
                </a:solidFill>
              </a:rPr>
              <a:t>, </a:t>
            </a:r>
            <a:r>
              <a:rPr lang="uk-UA" b="1" i="1" dirty="0" smtClean="0">
                <a:solidFill>
                  <a:srgbClr val="FF0000"/>
                </a:solidFill>
              </a:rPr>
              <a:t>природній захист і живлення  для волосся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chemeClr val="tx1"/>
                </a:solidFill>
              </a:rPr>
              <a:t>Не містить СЛС, </a:t>
            </a:r>
            <a:r>
              <a:rPr lang="uk-UA" b="1" i="1" dirty="0" err="1" smtClean="0">
                <a:solidFill>
                  <a:schemeClr val="tx1"/>
                </a:solidFill>
              </a:rPr>
              <a:t>парабенів</a:t>
            </a:r>
            <a:r>
              <a:rPr lang="uk-UA" b="1" i="1" dirty="0" smtClean="0">
                <a:solidFill>
                  <a:schemeClr val="tx1"/>
                </a:solidFill>
              </a:rPr>
              <a:t>, </a:t>
            </a:r>
            <a:r>
              <a:rPr lang="uk-UA" b="1" i="1" dirty="0" err="1" smtClean="0">
                <a:solidFill>
                  <a:schemeClr val="tx1"/>
                </a:solidFill>
              </a:rPr>
              <a:t>сіліконів</a:t>
            </a:r>
            <a:r>
              <a:rPr lang="uk-UA" b="1" i="1" dirty="0" smtClean="0">
                <a:solidFill>
                  <a:schemeClr val="tx1"/>
                </a:solidFill>
              </a:rPr>
              <a:t>, </a:t>
            </a:r>
            <a:r>
              <a:rPr lang="uk-UA" b="1" i="1" dirty="0" err="1" smtClean="0">
                <a:solidFill>
                  <a:schemeClr val="tx1"/>
                </a:solidFill>
              </a:rPr>
              <a:t>формальдегідутворюючих</a:t>
            </a:r>
            <a:r>
              <a:rPr lang="uk-UA" b="1" i="1" dirty="0" smtClean="0">
                <a:solidFill>
                  <a:schemeClr val="tx1"/>
                </a:solidFill>
              </a:rPr>
              <a:t> компонентів,  мила,  а тільки натуральну мильну основу , </a:t>
            </a:r>
            <a:r>
              <a:rPr lang="uk-UA" b="1" i="1" dirty="0" smtClean="0">
                <a:solidFill>
                  <a:srgbClr val="FF0000"/>
                </a:solidFill>
              </a:rPr>
              <a:t> що приносить мінімум шкоди для організму, </a:t>
            </a:r>
            <a:r>
              <a:rPr lang="uk-UA" b="1" i="1" dirty="0" err="1" smtClean="0">
                <a:solidFill>
                  <a:srgbClr val="FF0000"/>
                </a:solidFill>
              </a:rPr>
              <a:t>гіпоалергенно</a:t>
            </a:r>
            <a:r>
              <a:rPr lang="uk-UA" b="1" i="1" dirty="0" smtClean="0">
                <a:solidFill>
                  <a:srgbClr val="FF0000"/>
                </a:solidFill>
              </a:rPr>
              <a:t>, і дає чудові пінні властивості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chemeClr val="tx1"/>
                </a:solidFill>
              </a:rPr>
              <a:t>Використовується вітамінний комплекс В5,який </a:t>
            </a:r>
            <a:r>
              <a:rPr lang="uk-UA" b="1" i="1" dirty="0" smtClean="0">
                <a:solidFill>
                  <a:srgbClr val="FF0000"/>
                </a:solidFill>
              </a:rPr>
              <a:t>сприяє відновленню і живленню волосся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chemeClr val="tx1"/>
                </a:solidFill>
              </a:rPr>
              <a:t>Висока густина продукції  </a:t>
            </a:r>
            <a:r>
              <a:rPr lang="uk-UA" b="1" i="1" dirty="0" smtClean="0">
                <a:solidFill>
                  <a:srgbClr val="FF0000"/>
                </a:solidFill>
              </a:rPr>
              <a:t>сприяє її економічному використанню і є найбільш привабливою для споживача.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chemeClr val="tx1"/>
                </a:solidFill>
              </a:rPr>
              <a:t>Корок-</a:t>
            </a:r>
            <a:r>
              <a:rPr lang="uk-UA" b="1" i="1" dirty="0" err="1" smtClean="0">
                <a:solidFill>
                  <a:schemeClr val="tx1"/>
                </a:solidFill>
              </a:rPr>
              <a:t>непроливайка</a:t>
            </a:r>
            <a:r>
              <a:rPr lang="uk-UA" b="1" i="1" dirty="0" smtClean="0">
                <a:solidFill>
                  <a:schemeClr val="tx1"/>
                </a:solidFill>
              </a:rPr>
              <a:t>, що </a:t>
            </a:r>
            <a:r>
              <a:rPr lang="uk-UA" b="1" i="1" dirty="0" smtClean="0">
                <a:solidFill>
                  <a:srgbClr val="FF0000"/>
                </a:solidFill>
              </a:rPr>
              <a:t>забезпечує захист від випадкового відкривання пляшки </a:t>
            </a:r>
          </a:p>
          <a:p>
            <a:pPr algn="l"/>
            <a:r>
              <a:rPr lang="uk-UA" b="1" i="1" dirty="0" smtClean="0">
                <a:solidFill>
                  <a:srgbClr val="0070C0"/>
                </a:solidFill>
              </a:rPr>
              <a:t>Основні конкуренти: всі вітчизняні виробники. </a:t>
            </a:r>
          </a:p>
          <a:p>
            <a:pPr algn="l"/>
            <a:r>
              <a:rPr lang="uk-UA" b="1" i="1" dirty="0" smtClean="0">
                <a:solidFill>
                  <a:srgbClr val="00B050"/>
                </a:solidFill>
              </a:rPr>
              <a:t>Наша перевага -  адекватна  ціна, використання натуральної миючої основи, натуральних компонентів, вітамінного комплексу В5, пропозиція 2 – в 1  (</a:t>
            </a:r>
            <a:r>
              <a:rPr lang="uk-UA" b="1" i="1" dirty="0" err="1" smtClean="0">
                <a:solidFill>
                  <a:srgbClr val="00B050"/>
                </a:solidFill>
              </a:rPr>
              <a:t>шампунь+бальзам</a:t>
            </a:r>
            <a:r>
              <a:rPr lang="uk-UA" b="1" i="1" dirty="0" smtClean="0">
                <a:solidFill>
                  <a:srgbClr val="00B050"/>
                </a:solidFill>
              </a:rPr>
              <a:t>)</a:t>
            </a:r>
          </a:p>
          <a:p>
            <a:pPr algn="l"/>
            <a:r>
              <a:rPr lang="uk-UA" b="1" i="1" dirty="0" smtClean="0">
                <a:solidFill>
                  <a:srgbClr val="0070C0"/>
                </a:solidFill>
              </a:rPr>
              <a:t>Золота фраза  -  «Це найкраще, що можна вибрати в цьому ціновому сегменті»</a:t>
            </a:r>
            <a:endParaRPr lang="uk-UA" b="1" i="1" dirty="0">
              <a:solidFill>
                <a:srgbClr val="0070C0"/>
              </a:solidFill>
            </a:endParaRPr>
          </a:p>
          <a:p>
            <a:pPr algn="l"/>
            <a:endParaRPr lang="en-US" dirty="0"/>
          </a:p>
          <a:p>
            <a:pPr algn="l"/>
            <a:endParaRPr lang="uk-UA" dirty="0"/>
          </a:p>
          <a:p>
            <a:pPr marL="342900" indent="-342900" algn="l">
              <a:buAutoNum type="arabicPeriod"/>
            </a:pPr>
            <a:endParaRPr lang="uk-UA" dirty="0" smtClean="0"/>
          </a:p>
          <a:p>
            <a:pPr marL="342900" indent="-342900" algn="l">
              <a:buAutoNum type="arabicPeriod"/>
            </a:pPr>
            <a:endParaRPr lang="uk-UA" dirty="0" smtClean="0"/>
          </a:p>
          <a:p>
            <a:pPr marL="342900" indent="-342900" algn="l">
              <a:buFont typeface="+mj-lt"/>
              <a:buAutoNum type="arabicPeriod"/>
            </a:pPr>
            <a:endParaRPr lang="uk-UA" dirty="0" smtClean="0"/>
          </a:p>
          <a:p>
            <a:pPr algn="l"/>
            <a:endParaRPr lang="uk-UA" dirty="0" smtClean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080052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430</TotalTime>
  <Words>1534</Words>
  <Application>Microsoft Office PowerPoint</Application>
  <PresentationFormat>Широкоэкранный</PresentationFormat>
  <Paragraphs>154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Аспект</vt:lpstr>
      <vt:lpstr>Презентация PowerPoint</vt:lpstr>
      <vt:lpstr>Про нас</vt:lpstr>
      <vt:lpstr>Про продукцію</vt:lpstr>
      <vt:lpstr>Наша продукція</vt:lpstr>
      <vt:lpstr>B-to-B (бізнес для бізнесу)</vt:lpstr>
      <vt:lpstr>Ліора</vt:lpstr>
      <vt:lpstr>Ліора</vt:lpstr>
      <vt:lpstr>Зелена косметика</vt:lpstr>
      <vt:lpstr>Злато трав</vt:lpstr>
      <vt:lpstr>Злато трав</vt:lpstr>
      <vt:lpstr>Йогуртове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нас</dc:title>
  <dc:creator>Пользователь Windows</dc:creator>
  <cp:lastModifiedBy>Скаржинець Ольга Миколаївна</cp:lastModifiedBy>
  <cp:revision>42</cp:revision>
  <dcterms:created xsi:type="dcterms:W3CDTF">2018-09-08T04:33:50Z</dcterms:created>
  <dcterms:modified xsi:type="dcterms:W3CDTF">2022-02-08T10:21:11Z</dcterms:modified>
</cp:coreProperties>
</file>